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59" r:id="rId6"/>
    <p:sldId id="260" r:id="rId7"/>
    <p:sldId id="262" r:id="rId8"/>
    <p:sldId id="263" r:id="rId9"/>
    <p:sldId id="264" r:id="rId10"/>
    <p:sldId id="265" r:id="rId11"/>
    <p:sldId id="266" r:id="rId12"/>
    <p:sldId id="267" r:id="rId13"/>
    <p:sldId id="268"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EFCE637-7351-4173-B8BB-BF32174C8398}" type="doc">
      <dgm:prSet loTypeId="urn:microsoft.com/office/officeart/2005/8/layout/cycle5" loCatId="cycle" qsTypeId="urn:microsoft.com/office/officeart/2005/8/quickstyle/simple1" qsCatId="simple" csTypeId="urn:microsoft.com/office/officeart/2005/8/colors/accent2_1" csCatId="accent2" phldr="1"/>
      <dgm:spPr/>
      <dgm:t>
        <a:bodyPr/>
        <a:lstStyle/>
        <a:p>
          <a:endParaRPr lang="ru-RU"/>
        </a:p>
      </dgm:t>
    </dgm:pt>
    <dgm:pt modelId="{8D3737F8-B997-4DEA-B0BC-98F7707178B9}">
      <dgm:prSet phldrT="[Текст]" custT="1"/>
      <dgm:spPr/>
      <dgm:t>
        <a:bodyPr/>
        <a:lstStyle/>
        <a:p>
          <a:r>
            <a:rPr lang="ru-RU" sz="1400" dirty="0" err="1" smtClean="0"/>
            <a:t>Икемділік</a:t>
          </a:r>
          <a:r>
            <a:rPr lang="ru-RU" sz="1400" dirty="0" smtClean="0"/>
            <a:t>.</a:t>
          </a:r>
          <a:endParaRPr lang="ru-RU" sz="1400" dirty="0"/>
        </a:p>
      </dgm:t>
    </dgm:pt>
    <dgm:pt modelId="{6904225F-8847-4F72-8618-499576BAFE20}" type="parTrans" cxnId="{AF4B3105-6217-4A01-B6CC-191B01ECEC74}">
      <dgm:prSet/>
      <dgm:spPr/>
      <dgm:t>
        <a:bodyPr/>
        <a:lstStyle/>
        <a:p>
          <a:endParaRPr lang="ru-RU"/>
        </a:p>
      </dgm:t>
    </dgm:pt>
    <dgm:pt modelId="{ADB73A34-ABE3-4F5B-8485-832841A03778}" type="sibTrans" cxnId="{AF4B3105-6217-4A01-B6CC-191B01ECEC74}">
      <dgm:prSet/>
      <dgm:spPr/>
      <dgm:t>
        <a:bodyPr/>
        <a:lstStyle/>
        <a:p>
          <a:endParaRPr lang="ru-RU"/>
        </a:p>
      </dgm:t>
    </dgm:pt>
    <dgm:pt modelId="{30C6A5B2-6DA1-4165-BA33-8568AC30BF54}">
      <dgm:prSet phldrT="[Текст]" custT="1"/>
      <dgm:spPr/>
      <dgm:t>
        <a:bodyPr/>
        <a:lstStyle/>
        <a:p>
          <a:r>
            <a:rPr lang="ru-RU" sz="1400" dirty="0" err="1" smtClean="0"/>
            <a:t>Мағлұматтылық</a:t>
          </a:r>
          <a:endParaRPr lang="ru-RU" sz="1400" dirty="0"/>
        </a:p>
      </dgm:t>
    </dgm:pt>
    <dgm:pt modelId="{80ABAAE9-F47F-4308-8FCB-15256FA8832B}" type="parTrans" cxnId="{405EDF92-8516-4B1E-959A-60327170A3EC}">
      <dgm:prSet/>
      <dgm:spPr/>
      <dgm:t>
        <a:bodyPr/>
        <a:lstStyle/>
        <a:p>
          <a:endParaRPr lang="ru-RU"/>
        </a:p>
      </dgm:t>
    </dgm:pt>
    <dgm:pt modelId="{6D7BDF15-8D88-43E3-A39B-E4F687E1012E}" type="sibTrans" cxnId="{405EDF92-8516-4B1E-959A-60327170A3EC}">
      <dgm:prSet/>
      <dgm:spPr/>
      <dgm:t>
        <a:bodyPr/>
        <a:lstStyle/>
        <a:p>
          <a:endParaRPr lang="ru-RU"/>
        </a:p>
      </dgm:t>
    </dgm:pt>
    <dgm:pt modelId="{E8DD5929-CDF2-4C9B-B5F8-67D19BB9AE7F}">
      <dgm:prSet phldrT="[Текст]" custT="1"/>
      <dgm:spPr/>
      <dgm:t>
        <a:bodyPr/>
        <a:lstStyle/>
        <a:p>
          <a:r>
            <a:rPr lang="ru-RU" sz="1400" dirty="0" err="1" smtClean="0"/>
            <a:t>Ата-аналардың көзқарасы.</a:t>
          </a:r>
          <a:endParaRPr lang="ru-RU" sz="1400" dirty="0"/>
        </a:p>
      </dgm:t>
    </dgm:pt>
    <dgm:pt modelId="{CDFA8B6C-6D50-44FB-B311-C368577A1F6D}" type="parTrans" cxnId="{870137DE-DA9F-4D5C-97F4-045C427D1A52}">
      <dgm:prSet/>
      <dgm:spPr/>
      <dgm:t>
        <a:bodyPr/>
        <a:lstStyle/>
        <a:p>
          <a:endParaRPr lang="ru-RU"/>
        </a:p>
      </dgm:t>
    </dgm:pt>
    <dgm:pt modelId="{AF57098D-4B86-4782-9926-6F7D402759EE}" type="sibTrans" cxnId="{870137DE-DA9F-4D5C-97F4-045C427D1A52}">
      <dgm:prSet/>
      <dgm:spPr/>
      <dgm:t>
        <a:bodyPr/>
        <a:lstStyle/>
        <a:p>
          <a:endParaRPr lang="ru-RU"/>
        </a:p>
      </dgm:t>
    </dgm:pt>
    <dgm:pt modelId="{E586132D-3F28-4D4E-9540-DBE3534B6E04}">
      <dgm:prSet phldrT="[Текст]" custT="1"/>
      <dgm:spPr/>
      <dgm:t>
        <a:bodyPr/>
        <a:lstStyle/>
        <a:p>
          <a:r>
            <a:rPr lang="ru-RU" sz="1400" dirty="0" err="1" smtClean="0"/>
            <a:t>Құрдастарының көзқарастары</a:t>
          </a:r>
          <a:endParaRPr lang="ru-RU" sz="1400" dirty="0"/>
        </a:p>
      </dgm:t>
    </dgm:pt>
    <dgm:pt modelId="{573E9659-A810-40CE-9E61-4206BEAF0D6F}" type="parTrans" cxnId="{BF2DD4C1-A7D9-40AF-A2BE-63DE8F2036BD}">
      <dgm:prSet/>
      <dgm:spPr/>
      <dgm:t>
        <a:bodyPr/>
        <a:lstStyle/>
        <a:p>
          <a:endParaRPr lang="ru-RU"/>
        </a:p>
      </dgm:t>
    </dgm:pt>
    <dgm:pt modelId="{63C91BF8-078A-44A5-9207-B7C5E930CB67}" type="sibTrans" cxnId="{BF2DD4C1-A7D9-40AF-A2BE-63DE8F2036BD}">
      <dgm:prSet/>
      <dgm:spPr/>
      <dgm:t>
        <a:bodyPr/>
        <a:lstStyle/>
        <a:p>
          <a:endParaRPr lang="ru-RU"/>
        </a:p>
      </dgm:t>
    </dgm:pt>
    <dgm:pt modelId="{7EB1D864-CD7B-4BCD-809F-E137C24B934A}">
      <dgm:prSet phldrT="[Текст]" custT="1"/>
      <dgm:spPr/>
      <dgm:t>
        <a:bodyPr/>
        <a:lstStyle/>
        <a:p>
          <a:r>
            <a:rPr lang="ru-RU" sz="1400" dirty="0" err="1" smtClean="0"/>
            <a:t>Нарық қажеттілігі.</a:t>
          </a:r>
          <a:endParaRPr lang="ru-RU" sz="1400" dirty="0"/>
        </a:p>
      </dgm:t>
    </dgm:pt>
    <dgm:pt modelId="{65C5B906-1A7D-4749-99B3-B66FFA2D2140}" type="parTrans" cxnId="{EF2DE76D-725E-4CAC-A90C-AB5173705079}">
      <dgm:prSet/>
      <dgm:spPr/>
      <dgm:t>
        <a:bodyPr/>
        <a:lstStyle/>
        <a:p>
          <a:endParaRPr lang="ru-RU"/>
        </a:p>
      </dgm:t>
    </dgm:pt>
    <dgm:pt modelId="{04C26ACA-C949-4FA2-B844-E8D788AA9FA0}" type="sibTrans" cxnId="{EF2DE76D-725E-4CAC-A90C-AB5173705079}">
      <dgm:prSet/>
      <dgm:spPr/>
      <dgm:t>
        <a:bodyPr/>
        <a:lstStyle/>
        <a:p>
          <a:endParaRPr lang="ru-RU"/>
        </a:p>
      </dgm:t>
    </dgm:pt>
    <dgm:pt modelId="{9D6DBAAB-5E67-4600-9FAB-CE7F4F4FFE29}">
      <dgm:prSet custT="1"/>
      <dgm:spPr/>
      <dgm:t>
        <a:bodyPr/>
        <a:lstStyle/>
        <a:p>
          <a:r>
            <a:rPr lang="ru-RU" sz="1400" dirty="0" err="1" smtClean="0"/>
            <a:t>Тартылу</a:t>
          </a:r>
          <a:r>
            <a:rPr lang="ru-RU" sz="1400" dirty="0" smtClean="0"/>
            <a:t> </a:t>
          </a:r>
          <a:r>
            <a:rPr lang="ru-RU" sz="1400" dirty="0" err="1" smtClean="0"/>
            <a:t>деңгейі</a:t>
          </a:r>
          <a:endParaRPr lang="ru-RU" sz="1400" dirty="0"/>
        </a:p>
      </dgm:t>
    </dgm:pt>
    <dgm:pt modelId="{F40D064C-1BBA-4D40-8697-EFEAA34063C8}" type="parTrans" cxnId="{BA11A273-13B5-4EAE-ADBD-40EB3F8D988D}">
      <dgm:prSet/>
      <dgm:spPr/>
      <dgm:t>
        <a:bodyPr/>
        <a:lstStyle/>
        <a:p>
          <a:endParaRPr lang="ru-RU"/>
        </a:p>
      </dgm:t>
    </dgm:pt>
    <dgm:pt modelId="{1CB9D449-B31C-445D-B119-F7E128E87B37}" type="sibTrans" cxnId="{BA11A273-13B5-4EAE-ADBD-40EB3F8D988D}">
      <dgm:prSet/>
      <dgm:spPr/>
      <dgm:t>
        <a:bodyPr/>
        <a:lstStyle/>
        <a:p>
          <a:endParaRPr lang="ru-RU"/>
        </a:p>
      </dgm:t>
    </dgm:pt>
    <dgm:pt modelId="{05F86E3C-8A5A-4C07-A7A1-C39BD48263E2}">
      <dgm:prSet custT="1"/>
      <dgm:spPr/>
      <dgm:t>
        <a:bodyPr/>
        <a:lstStyle/>
        <a:p>
          <a:r>
            <a:rPr lang="ru-RU" sz="1400" dirty="0" err="1" smtClean="0"/>
            <a:t>Мүмкіншілік.</a:t>
          </a:r>
          <a:endParaRPr lang="ru-RU" sz="1400" dirty="0"/>
        </a:p>
      </dgm:t>
    </dgm:pt>
    <dgm:pt modelId="{97C66A5C-A182-4AD1-A35E-935BD6C0518E}" type="parTrans" cxnId="{A6827722-DC8B-4D2F-B650-F9966689EE4F}">
      <dgm:prSet/>
      <dgm:spPr/>
      <dgm:t>
        <a:bodyPr/>
        <a:lstStyle/>
        <a:p>
          <a:endParaRPr lang="ru-RU"/>
        </a:p>
      </dgm:t>
    </dgm:pt>
    <dgm:pt modelId="{11D7A22F-3378-42FB-A486-7778EE6CAF9A}" type="sibTrans" cxnId="{A6827722-DC8B-4D2F-B650-F9966689EE4F}">
      <dgm:prSet/>
      <dgm:spPr/>
      <dgm:t>
        <a:bodyPr/>
        <a:lstStyle/>
        <a:p>
          <a:endParaRPr lang="ru-RU"/>
        </a:p>
      </dgm:t>
    </dgm:pt>
    <dgm:pt modelId="{AD65B022-B118-40FD-9DB5-77850F5E3248}" type="pres">
      <dgm:prSet presAssocID="{BEFCE637-7351-4173-B8BB-BF32174C8398}" presName="cycle" presStyleCnt="0">
        <dgm:presLayoutVars>
          <dgm:dir/>
          <dgm:resizeHandles val="exact"/>
        </dgm:presLayoutVars>
      </dgm:prSet>
      <dgm:spPr/>
    </dgm:pt>
    <dgm:pt modelId="{BD2DC882-161C-4A38-AD93-4D8C74234ABE}" type="pres">
      <dgm:prSet presAssocID="{8D3737F8-B997-4DEA-B0BC-98F7707178B9}" presName="node" presStyleLbl="node1" presStyleIdx="0" presStyleCnt="7" custScaleX="141693">
        <dgm:presLayoutVars>
          <dgm:bulletEnabled val="1"/>
        </dgm:presLayoutVars>
      </dgm:prSet>
      <dgm:spPr/>
      <dgm:t>
        <a:bodyPr/>
        <a:lstStyle/>
        <a:p>
          <a:endParaRPr lang="ru-RU"/>
        </a:p>
      </dgm:t>
    </dgm:pt>
    <dgm:pt modelId="{3769AE2E-CC78-42AA-8740-5BF89FB30A98}" type="pres">
      <dgm:prSet presAssocID="{8D3737F8-B997-4DEA-B0BC-98F7707178B9}" presName="spNode" presStyleCnt="0"/>
      <dgm:spPr/>
    </dgm:pt>
    <dgm:pt modelId="{FB558E9D-BA83-4CBC-866B-9EF9597B5F3C}" type="pres">
      <dgm:prSet presAssocID="{ADB73A34-ABE3-4F5B-8485-832841A03778}" presName="sibTrans" presStyleLbl="sibTrans1D1" presStyleIdx="0" presStyleCnt="7"/>
      <dgm:spPr/>
    </dgm:pt>
    <dgm:pt modelId="{BD60E023-B19D-4D37-AB88-2BFE2093D00D}" type="pres">
      <dgm:prSet presAssocID="{30C6A5B2-6DA1-4165-BA33-8568AC30BF54}" presName="node" presStyleLbl="node1" presStyleIdx="1" presStyleCnt="7" custScaleX="163594">
        <dgm:presLayoutVars>
          <dgm:bulletEnabled val="1"/>
        </dgm:presLayoutVars>
      </dgm:prSet>
      <dgm:spPr/>
      <dgm:t>
        <a:bodyPr/>
        <a:lstStyle/>
        <a:p>
          <a:endParaRPr lang="ru-RU"/>
        </a:p>
      </dgm:t>
    </dgm:pt>
    <dgm:pt modelId="{D26C6E42-A094-462A-BD23-DECD358BCBA6}" type="pres">
      <dgm:prSet presAssocID="{30C6A5B2-6DA1-4165-BA33-8568AC30BF54}" presName="spNode" presStyleCnt="0"/>
      <dgm:spPr/>
    </dgm:pt>
    <dgm:pt modelId="{8360989E-F98D-4627-AB97-413C82AB2DD4}" type="pres">
      <dgm:prSet presAssocID="{6D7BDF15-8D88-43E3-A39B-E4F687E1012E}" presName="sibTrans" presStyleLbl="sibTrans1D1" presStyleIdx="1" presStyleCnt="7"/>
      <dgm:spPr/>
    </dgm:pt>
    <dgm:pt modelId="{84C6EBD5-DA27-41CB-806D-386289857B08}" type="pres">
      <dgm:prSet presAssocID="{9D6DBAAB-5E67-4600-9FAB-CE7F4F4FFE29}" presName="node" presStyleLbl="node1" presStyleIdx="2" presStyleCnt="7" custScaleX="163126" custRadScaleRad="99792" custRadScaleInc="-10071">
        <dgm:presLayoutVars>
          <dgm:bulletEnabled val="1"/>
        </dgm:presLayoutVars>
      </dgm:prSet>
      <dgm:spPr/>
      <dgm:t>
        <a:bodyPr/>
        <a:lstStyle/>
        <a:p>
          <a:endParaRPr lang="ru-RU"/>
        </a:p>
      </dgm:t>
    </dgm:pt>
    <dgm:pt modelId="{AB922165-F08C-4B43-9677-85A8A74C7551}" type="pres">
      <dgm:prSet presAssocID="{9D6DBAAB-5E67-4600-9FAB-CE7F4F4FFE29}" presName="spNode" presStyleCnt="0"/>
      <dgm:spPr/>
    </dgm:pt>
    <dgm:pt modelId="{CEAF563E-B755-4E90-9162-975C5490161D}" type="pres">
      <dgm:prSet presAssocID="{1CB9D449-B31C-445D-B119-F7E128E87B37}" presName="sibTrans" presStyleLbl="sibTrans1D1" presStyleIdx="2" presStyleCnt="7"/>
      <dgm:spPr/>
    </dgm:pt>
    <dgm:pt modelId="{449EDD88-0098-47DD-ABF9-072456655F7E}" type="pres">
      <dgm:prSet presAssocID="{05F86E3C-8A5A-4C07-A7A1-C39BD48263E2}" presName="node" presStyleLbl="node1" presStyleIdx="3" presStyleCnt="7" custScaleX="150945" custRadScaleRad="112727" custRadScaleInc="-43655">
        <dgm:presLayoutVars>
          <dgm:bulletEnabled val="1"/>
        </dgm:presLayoutVars>
      </dgm:prSet>
      <dgm:spPr/>
      <dgm:t>
        <a:bodyPr/>
        <a:lstStyle/>
        <a:p>
          <a:endParaRPr lang="ru-RU"/>
        </a:p>
      </dgm:t>
    </dgm:pt>
    <dgm:pt modelId="{86BE6BE5-858F-4432-8429-BA5CB488D40C}" type="pres">
      <dgm:prSet presAssocID="{05F86E3C-8A5A-4C07-A7A1-C39BD48263E2}" presName="spNode" presStyleCnt="0"/>
      <dgm:spPr/>
    </dgm:pt>
    <dgm:pt modelId="{345AD776-369E-48D8-B67C-10379C609810}" type="pres">
      <dgm:prSet presAssocID="{11D7A22F-3378-42FB-A486-7778EE6CAF9A}" presName="sibTrans" presStyleLbl="sibTrans1D1" presStyleIdx="3" presStyleCnt="7"/>
      <dgm:spPr/>
    </dgm:pt>
    <dgm:pt modelId="{62413E39-2FB1-4CE4-9A92-00575F56A646}" type="pres">
      <dgm:prSet presAssocID="{E8DD5929-CDF2-4C9B-B5F8-67D19BB9AE7F}" presName="node" presStyleLbl="node1" presStyleIdx="4" presStyleCnt="7" custScaleX="164804" custRadScaleRad="109403" custRadScaleInc="27534">
        <dgm:presLayoutVars>
          <dgm:bulletEnabled val="1"/>
        </dgm:presLayoutVars>
      </dgm:prSet>
      <dgm:spPr/>
      <dgm:t>
        <a:bodyPr/>
        <a:lstStyle/>
        <a:p>
          <a:endParaRPr lang="ru-RU"/>
        </a:p>
      </dgm:t>
    </dgm:pt>
    <dgm:pt modelId="{7C0ED7FC-04A3-4E71-B8DE-527614C02C5C}" type="pres">
      <dgm:prSet presAssocID="{E8DD5929-CDF2-4C9B-B5F8-67D19BB9AE7F}" presName="spNode" presStyleCnt="0"/>
      <dgm:spPr/>
    </dgm:pt>
    <dgm:pt modelId="{4AF8B1CD-1D36-4D6E-BBAA-7ED33C07F61D}" type="pres">
      <dgm:prSet presAssocID="{AF57098D-4B86-4782-9926-6F7D402759EE}" presName="sibTrans" presStyleLbl="sibTrans1D1" presStyleIdx="4" presStyleCnt="7"/>
      <dgm:spPr/>
    </dgm:pt>
    <dgm:pt modelId="{3850A42A-6DF3-4DB1-8692-AA8DD41FB756}" type="pres">
      <dgm:prSet presAssocID="{E586132D-3F28-4D4E-9540-DBE3534B6E04}" presName="node" presStyleLbl="node1" presStyleIdx="5" presStyleCnt="7" custScaleX="152619">
        <dgm:presLayoutVars>
          <dgm:bulletEnabled val="1"/>
        </dgm:presLayoutVars>
      </dgm:prSet>
      <dgm:spPr/>
      <dgm:t>
        <a:bodyPr/>
        <a:lstStyle/>
        <a:p>
          <a:endParaRPr lang="ru-RU"/>
        </a:p>
      </dgm:t>
    </dgm:pt>
    <dgm:pt modelId="{776B2156-5741-4E47-B007-305E4EAF918A}" type="pres">
      <dgm:prSet presAssocID="{E586132D-3F28-4D4E-9540-DBE3534B6E04}" presName="spNode" presStyleCnt="0"/>
      <dgm:spPr/>
    </dgm:pt>
    <dgm:pt modelId="{A3622D5F-A653-4DFE-AE5A-3B474CE42546}" type="pres">
      <dgm:prSet presAssocID="{63C91BF8-078A-44A5-9207-B7C5E930CB67}" presName="sibTrans" presStyleLbl="sibTrans1D1" presStyleIdx="5" presStyleCnt="7"/>
      <dgm:spPr/>
    </dgm:pt>
    <dgm:pt modelId="{BF7193A2-AA16-463F-B0BA-5107DFC7E555}" type="pres">
      <dgm:prSet presAssocID="{7EB1D864-CD7B-4BCD-809F-E137C24B934A}" presName="node" presStyleLbl="node1" presStyleIdx="6" presStyleCnt="7" custScaleX="172578">
        <dgm:presLayoutVars>
          <dgm:bulletEnabled val="1"/>
        </dgm:presLayoutVars>
      </dgm:prSet>
      <dgm:spPr/>
      <dgm:t>
        <a:bodyPr/>
        <a:lstStyle/>
        <a:p>
          <a:endParaRPr lang="ru-RU"/>
        </a:p>
      </dgm:t>
    </dgm:pt>
    <dgm:pt modelId="{D2398D89-80C7-4DCC-9144-150BA791D598}" type="pres">
      <dgm:prSet presAssocID="{7EB1D864-CD7B-4BCD-809F-E137C24B934A}" presName="spNode" presStyleCnt="0"/>
      <dgm:spPr/>
    </dgm:pt>
    <dgm:pt modelId="{05AA04DD-2090-470A-9DED-9FAAA1B9C690}" type="pres">
      <dgm:prSet presAssocID="{04C26ACA-C949-4FA2-B844-E8D788AA9FA0}" presName="sibTrans" presStyleLbl="sibTrans1D1" presStyleIdx="6" presStyleCnt="7"/>
      <dgm:spPr/>
    </dgm:pt>
  </dgm:ptLst>
  <dgm:cxnLst>
    <dgm:cxn modelId="{EF2DE76D-725E-4CAC-A90C-AB5173705079}" srcId="{BEFCE637-7351-4173-B8BB-BF32174C8398}" destId="{7EB1D864-CD7B-4BCD-809F-E137C24B934A}" srcOrd="6" destOrd="0" parTransId="{65C5B906-1A7D-4749-99B3-B66FFA2D2140}" sibTransId="{04C26ACA-C949-4FA2-B844-E8D788AA9FA0}"/>
    <dgm:cxn modelId="{27B77407-7C2B-448A-A475-6BC43CD4C74B}" type="presOf" srcId="{8D3737F8-B997-4DEA-B0BC-98F7707178B9}" destId="{BD2DC882-161C-4A38-AD93-4D8C74234ABE}" srcOrd="0" destOrd="0" presId="urn:microsoft.com/office/officeart/2005/8/layout/cycle5"/>
    <dgm:cxn modelId="{9E394CEF-C446-4588-A120-5A34A65FCA45}" type="presOf" srcId="{6D7BDF15-8D88-43E3-A39B-E4F687E1012E}" destId="{8360989E-F98D-4627-AB97-413C82AB2DD4}" srcOrd="0" destOrd="0" presId="urn:microsoft.com/office/officeart/2005/8/layout/cycle5"/>
    <dgm:cxn modelId="{DF1719C6-3B3C-4A5D-96A3-46F5F5CBBE75}" type="presOf" srcId="{BEFCE637-7351-4173-B8BB-BF32174C8398}" destId="{AD65B022-B118-40FD-9DB5-77850F5E3248}" srcOrd="0" destOrd="0" presId="urn:microsoft.com/office/officeart/2005/8/layout/cycle5"/>
    <dgm:cxn modelId="{9FE564FA-E6F1-492A-BDF3-6D7552D0EE15}" type="presOf" srcId="{04C26ACA-C949-4FA2-B844-E8D788AA9FA0}" destId="{05AA04DD-2090-470A-9DED-9FAAA1B9C690}" srcOrd="0" destOrd="0" presId="urn:microsoft.com/office/officeart/2005/8/layout/cycle5"/>
    <dgm:cxn modelId="{78579F0B-AD04-47E9-9C99-74B061A9F900}" type="presOf" srcId="{9D6DBAAB-5E67-4600-9FAB-CE7F4F4FFE29}" destId="{84C6EBD5-DA27-41CB-806D-386289857B08}" srcOrd="0" destOrd="0" presId="urn:microsoft.com/office/officeart/2005/8/layout/cycle5"/>
    <dgm:cxn modelId="{A6DB58EC-175C-44D6-89CE-03437248BEF0}" type="presOf" srcId="{11D7A22F-3378-42FB-A486-7778EE6CAF9A}" destId="{345AD776-369E-48D8-B67C-10379C609810}" srcOrd="0" destOrd="0" presId="urn:microsoft.com/office/officeart/2005/8/layout/cycle5"/>
    <dgm:cxn modelId="{405EDF92-8516-4B1E-959A-60327170A3EC}" srcId="{BEFCE637-7351-4173-B8BB-BF32174C8398}" destId="{30C6A5B2-6DA1-4165-BA33-8568AC30BF54}" srcOrd="1" destOrd="0" parTransId="{80ABAAE9-F47F-4308-8FCB-15256FA8832B}" sibTransId="{6D7BDF15-8D88-43E3-A39B-E4F687E1012E}"/>
    <dgm:cxn modelId="{AF4B3105-6217-4A01-B6CC-191B01ECEC74}" srcId="{BEFCE637-7351-4173-B8BB-BF32174C8398}" destId="{8D3737F8-B997-4DEA-B0BC-98F7707178B9}" srcOrd="0" destOrd="0" parTransId="{6904225F-8847-4F72-8618-499576BAFE20}" sibTransId="{ADB73A34-ABE3-4F5B-8485-832841A03778}"/>
    <dgm:cxn modelId="{BA11A273-13B5-4EAE-ADBD-40EB3F8D988D}" srcId="{BEFCE637-7351-4173-B8BB-BF32174C8398}" destId="{9D6DBAAB-5E67-4600-9FAB-CE7F4F4FFE29}" srcOrd="2" destOrd="0" parTransId="{F40D064C-1BBA-4D40-8697-EFEAA34063C8}" sibTransId="{1CB9D449-B31C-445D-B119-F7E128E87B37}"/>
    <dgm:cxn modelId="{B8293024-16DA-47CC-A4C3-1F400C9F7FAB}" type="presOf" srcId="{63C91BF8-078A-44A5-9207-B7C5E930CB67}" destId="{A3622D5F-A653-4DFE-AE5A-3B474CE42546}" srcOrd="0" destOrd="0" presId="urn:microsoft.com/office/officeart/2005/8/layout/cycle5"/>
    <dgm:cxn modelId="{CAA681B1-8807-4B51-AF7C-1C31193972DF}" type="presOf" srcId="{E586132D-3F28-4D4E-9540-DBE3534B6E04}" destId="{3850A42A-6DF3-4DB1-8692-AA8DD41FB756}" srcOrd="0" destOrd="0" presId="urn:microsoft.com/office/officeart/2005/8/layout/cycle5"/>
    <dgm:cxn modelId="{F09EA90C-3615-41CB-92EF-EDCF2F029EE5}" type="presOf" srcId="{ADB73A34-ABE3-4F5B-8485-832841A03778}" destId="{FB558E9D-BA83-4CBC-866B-9EF9597B5F3C}" srcOrd="0" destOrd="0" presId="urn:microsoft.com/office/officeart/2005/8/layout/cycle5"/>
    <dgm:cxn modelId="{E31C0192-B389-48F8-B8E9-7BC46D5DF3B2}" type="presOf" srcId="{AF57098D-4B86-4782-9926-6F7D402759EE}" destId="{4AF8B1CD-1D36-4D6E-BBAA-7ED33C07F61D}" srcOrd="0" destOrd="0" presId="urn:microsoft.com/office/officeart/2005/8/layout/cycle5"/>
    <dgm:cxn modelId="{BF2DD4C1-A7D9-40AF-A2BE-63DE8F2036BD}" srcId="{BEFCE637-7351-4173-B8BB-BF32174C8398}" destId="{E586132D-3F28-4D4E-9540-DBE3534B6E04}" srcOrd="5" destOrd="0" parTransId="{573E9659-A810-40CE-9E61-4206BEAF0D6F}" sibTransId="{63C91BF8-078A-44A5-9207-B7C5E930CB67}"/>
    <dgm:cxn modelId="{A6827722-DC8B-4D2F-B650-F9966689EE4F}" srcId="{BEFCE637-7351-4173-B8BB-BF32174C8398}" destId="{05F86E3C-8A5A-4C07-A7A1-C39BD48263E2}" srcOrd="3" destOrd="0" parTransId="{97C66A5C-A182-4AD1-A35E-935BD6C0518E}" sibTransId="{11D7A22F-3378-42FB-A486-7778EE6CAF9A}"/>
    <dgm:cxn modelId="{ECBCA362-274A-4B35-BA07-DBD1D6025F18}" type="presOf" srcId="{7EB1D864-CD7B-4BCD-809F-E137C24B934A}" destId="{BF7193A2-AA16-463F-B0BA-5107DFC7E555}" srcOrd="0" destOrd="0" presId="urn:microsoft.com/office/officeart/2005/8/layout/cycle5"/>
    <dgm:cxn modelId="{2ED3BEA0-D954-4CDD-97C8-6220CDB155FA}" type="presOf" srcId="{30C6A5B2-6DA1-4165-BA33-8568AC30BF54}" destId="{BD60E023-B19D-4D37-AB88-2BFE2093D00D}" srcOrd="0" destOrd="0" presId="urn:microsoft.com/office/officeart/2005/8/layout/cycle5"/>
    <dgm:cxn modelId="{6985C18E-8FBC-477A-8917-B14EB0CEF4D5}" type="presOf" srcId="{1CB9D449-B31C-445D-B119-F7E128E87B37}" destId="{CEAF563E-B755-4E90-9162-975C5490161D}" srcOrd="0" destOrd="0" presId="urn:microsoft.com/office/officeart/2005/8/layout/cycle5"/>
    <dgm:cxn modelId="{6B6A6F6A-F83D-4AFB-90B0-F80DD2FD5A93}" type="presOf" srcId="{E8DD5929-CDF2-4C9B-B5F8-67D19BB9AE7F}" destId="{62413E39-2FB1-4CE4-9A92-00575F56A646}" srcOrd="0" destOrd="0" presId="urn:microsoft.com/office/officeart/2005/8/layout/cycle5"/>
    <dgm:cxn modelId="{12BD7EAD-5D10-4D7D-8686-45219103856A}" type="presOf" srcId="{05F86E3C-8A5A-4C07-A7A1-C39BD48263E2}" destId="{449EDD88-0098-47DD-ABF9-072456655F7E}" srcOrd="0" destOrd="0" presId="urn:microsoft.com/office/officeart/2005/8/layout/cycle5"/>
    <dgm:cxn modelId="{870137DE-DA9F-4D5C-97F4-045C427D1A52}" srcId="{BEFCE637-7351-4173-B8BB-BF32174C8398}" destId="{E8DD5929-CDF2-4C9B-B5F8-67D19BB9AE7F}" srcOrd="4" destOrd="0" parTransId="{CDFA8B6C-6D50-44FB-B311-C368577A1F6D}" sibTransId="{AF57098D-4B86-4782-9926-6F7D402759EE}"/>
    <dgm:cxn modelId="{6527508B-3079-4979-8F43-26D9EC1F4CC4}" type="presParOf" srcId="{AD65B022-B118-40FD-9DB5-77850F5E3248}" destId="{BD2DC882-161C-4A38-AD93-4D8C74234ABE}" srcOrd="0" destOrd="0" presId="urn:microsoft.com/office/officeart/2005/8/layout/cycle5"/>
    <dgm:cxn modelId="{4D2C673F-4F83-4825-834E-2E9305C09E30}" type="presParOf" srcId="{AD65B022-B118-40FD-9DB5-77850F5E3248}" destId="{3769AE2E-CC78-42AA-8740-5BF89FB30A98}" srcOrd="1" destOrd="0" presId="urn:microsoft.com/office/officeart/2005/8/layout/cycle5"/>
    <dgm:cxn modelId="{9EEACD26-4ED4-437C-816A-0B4BA4025AE8}" type="presParOf" srcId="{AD65B022-B118-40FD-9DB5-77850F5E3248}" destId="{FB558E9D-BA83-4CBC-866B-9EF9597B5F3C}" srcOrd="2" destOrd="0" presId="urn:microsoft.com/office/officeart/2005/8/layout/cycle5"/>
    <dgm:cxn modelId="{C7B5001E-257A-45EB-8FF3-E39F018C2650}" type="presParOf" srcId="{AD65B022-B118-40FD-9DB5-77850F5E3248}" destId="{BD60E023-B19D-4D37-AB88-2BFE2093D00D}" srcOrd="3" destOrd="0" presId="urn:microsoft.com/office/officeart/2005/8/layout/cycle5"/>
    <dgm:cxn modelId="{95CC23D4-D71A-4B2C-8ED8-180E7E28AFF1}" type="presParOf" srcId="{AD65B022-B118-40FD-9DB5-77850F5E3248}" destId="{D26C6E42-A094-462A-BD23-DECD358BCBA6}" srcOrd="4" destOrd="0" presId="urn:microsoft.com/office/officeart/2005/8/layout/cycle5"/>
    <dgm:cxn modelId="{0961311D-B653-41FD-89E9-AA20F6A2FDA7}" type="presParOf" srcId="{AD65B022-B118-40FD-9DB5-77850F5E3248}" destId="{8360989E-F98D-4627-AB97-413C82AB2DD4}" srcOrd="5" destOrd="0" presId="urn:microsoft.com/office/officeart/2005/8/layout/cycle5"/>
    <dgm:cxn modelId="{4F795049-BC09-46E0-ABB4-C0C663B721C7}" type="presParOf" srcId="{AD65B022-B118-40FD-9DB5-77850F5E3248}" destId="{84C6EBD5-DA27-41CB-806D-386289857B08}" srcOrd="6" destOrd="0" presId="urn:microsoft.com/office/officeart/2005/8/layout/cycle5"/>
    <dgm:cxn modelId="{5D0410E1-34D4-40B8-9E6E-8173AC065544}" type="presParOf" srcId="{AD65B022-B118-40FD-9DB5-77850F5E3248}" destId="{AB922165-F08C-4B43-9677-85A8A74C7551}" srcOrd="7" destOrd="0" presId="urn:microsoft.com/office/officeart/2005/8/layout/cycle5"/>
    <dgm:cxn modelId="{8049A8CC-6E32-4230-B2F3-1BE26A9542DB}" type="presParOf" srcId="{AD65B022-B118-40FD-9DB5-77850F5E3248}" destId="{CEAF563E-B755-4E90-9162-975C5490161D}" srcOrd="8" destOrd="0" presId="urn:microsoft.com/office/officeart/2005/8/layout/cycle5"/>
    <dgm:cxn modelId="{1620CF54-B952-4C07-9E98-9F67541DB64F}" type="presParOf" srcId="{AD65B022-B118-40FD-9DB5-77850F5E3248}" destId="{449EDD88-0098-47DD-ABF9-072456655F7E}" srcOrd="9" destOrd="0" presId="urn:microsoft.com/office/officeart/2005/8/layout/cycle5"/>
    <dgm:cxn modelId="{F66BF55E-F328-4DBA-8D6D-0E66DBE85513}" type="presParOf" srcId="{AD65B022-B118-40FD-9DB5-77850F5E3248}" destId="{86BE6BE5-858F-4432-8429-BA5CB488D40C}" srcOrd="10" destOrd="0" presId="urn:microsoft.com/office/officeart/2005/8/layout/cycle5"/>
    <dgm:cxn modelId="{BEE53BD5-C338-49F7-BE15-62AAE61E86FA}" type="presParOf" srcId="{AD65B022-B118-40FD-9DB5-77850F5E3248}" destId="{345AD776-369E-48D8-B67C-10379C609810}" srcOrd="11" destOrd="0" presId="urn:microsoft.com/office/officeart/2005/8/layout/cycle5"/>
    <dgm:cxn modelId="{DB5959B5-9246-4216-85D8-D8757D9677AA}" type="presParOf" srcId="{AD65B022-B118-40FD-9DB5-77850F5E3248}" destId="{62413E39-2FB1-4CE4-9A92-00575F56A646}" srcOrd="12" destOrd="0" presId="urn:microsoft.com/office/officeart/2005/8/layout/cycle5"/>
    <dgm:cxn modelId="{A0668CD0-A5B6-40EF-8999-5A8F566F693D}" type="presParOf" srcId="{AD65B022-B118-40FD-9DB5-77850F5E3248}" destId="{7C0ED7FC-04A3-4E71-B8DE-527614C02C5C}" srcOrd="13" destOrd="0" presId="urn:microsoft.com/office/officeart/2005/8/layout/cycle5"/>
    <dgm:cxn modelId="{8DB9FF7E-CCCB-472D-BAAA-497ACAEF6C76}" type="presParOf" srcId="{AD65B022-B118-40FD-9DB5-77850F5E3248}" destId="{4AF8B1CD-1D36-4D6E-BBAA-7ED33C07F61D}" srcOrd="14" destOrd="0" presId="urn:microsoft.com/office/officeart/2005/8/layout/cycle5"/>
    <dgm:cxn modelId="{96F388E4-DB43-477D-A6FD-587E74CC431B}" type="presParOf" srcId="{AD65B022-B118-40FD-9DB5-77850F5E3248}" destId="{3850A42A-6DF3-4DB1-8692-AA8DD41FB756}" srcOrd="15" destOrd="0" presId="urn:microsoft.com/office/officeart/2005/8/layout/cycle5"/>
    <dgm:cxn modelId="{4D73C02E-71AD-4798-9C8B-E611B0FFE94D}" type="presParOf" srcId="{AD65B022-B118-40FD-9DB5-77850F5E3248}" destId="{776B2156-5741-4E47-B007-305E4EAF918A}" srcOrd="16" destOrd="0" presId="urn:microsoft.com/office/officeart/2005/8/layout/cycle5"/>
    <dgm:cxn modelId="{B1FA7D96-03F4-4BA1-82DD-5B0B2AC672C7}" type="presParOf" srcId="{AD65B022-B118-40FD-9DB5-77850F5E3248}" destId="{A3622D5F-A653-4DFE-AE5A-3B474CE42546}" srcOrd="17" destOrd="0" presId="urn:microsoft.com/office/officeart/2005/8/layout/cycle5"/>
    <dgm:cxn modelId="{26EEE59B-DC6D-402E-80C3-A534117EC78C}" type="presParOf" srcId="{AD65B022-B118-40FD-9DB5-77850F5E3248}" destId="{BF7193A2-AA16-463F-B0BA-5107DFC7E555}" srcOrd="18" destOrd="0" presId="urn:microsoft.com/office/officeart/2005/8/layout/cycle5"/>
    <dgm:cxn modelId="{76A359EF-ED2C-4B30-BE68-012DACF2FEBF}" type="presParOf" srcId="{AD65B022-B118-40FD-9DB5-77850F5E3248}" destId="{D2398D89-80C7-4DCC-9144-150BA791D598}" srcOrd="19" destOrd="0" presId="urn:microsoft.com/office/officeart/2005/8/layout/cycle5"/>
    <dgm:cxn modelId="{176ED8A4-52CC-47AA-AC76-342EEFAB7F68}" type="presParOf" srcId="{AD65B022-B118-40FD-9DB5-77850F5E3248}" destId="{05AA04DD-2090-470A-9DED-9FAAA1B9C690}" srcOrd="20" destOrd="0" presId="urn:microsoft.com/office/officeart/2005/8/layout/cycle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D2DC882-161C-4A38-AD93-4D8C74234ABE}">
      <dsp:nvSpPr>
        <dsp:cNvPr id="0" name=""/>
        <dsp:cNvSpPr/>
      </dsp:nvSpPr>
      <dsp:spPr>
        <a:xfrm>
          <a:off x="3196020" y="2426"/>
          <a:ext cx="1138186" cy="522129"/>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ru-RU" sz="1400" kern="1200" dirty="0" err="1" smtClean="0"/>
            <a:t>Икемділік</a:t>
          </a:r>
          <a:r>
            <a:rPr lang="ru-RU" sz="1400" kern="1200" dirty="0" smtClean="0"/>
            <a:t>.</a:t>
          </a:r>
          <a:endParaRPr lang="ru-RU" sz="1400" kern="1200" dirty="0"/>
        </a:p>
      </dsp:txBody>
      <dsp:txXfrm>
        <a:off x="3196020" y="2426"/>
        <a:ext cx="1138186" cy="522129"/>
      </dsp:txXfrm>
    </dsp:sp>
    <dsp:sp modelId="{FB558E9D-BA83-4CBC-866B-9EF9597B5F3C}">
      <dsp:nvSpPr>
        <dsp:cNvPr id="0" name=""/>
        <dsp:cNvSpPr/>
      </dsp:nvSpPr>
      <dsp:spPr>
        <a:xfrm>
          <a:off x="2276082" y="263491"/>
          <a:ext cx="2978063" cy="2978063"/>
        </a:xfrm>
        <a:custGeom>
          <a:avLst/>
          <a:gdLst/>
          <a:ahLst/>
          <a:cxnLst/>
          <a:rect l="0" t="0" r="0" b="0"/>
          <a:pathLst>
            <a:path>
              <a:moveTo>
                <a:pt x="2126892" y="143539"/>
              </a:moveTo>
              <a:arcTo wR="1489031" hR="1489031" stAng="17721861" swAng="523416"/>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BD60E023-B19D-4D37-AB88-2BFE2093D00D}">
      <dsp:nvSpPr>
        <dsp:cNvPr id="0" name=""/>
        <dsp:cNvSpPr/>
      </dsp:nvSpPr>
      <dsp:spPr>
        <a:xfrm>
          <a:off x="4272229" y="563062"/>
          <a:ext cx="1314111" cy="522129"/>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ru-RU" sz="1400" kern="1200" dirty="0" err="1" smtClean="0"/>
            <a:t>Мағлұматтылық</a:t>
          </a:r>
          <a:endParaRPr lang="ru-RU" sz="1400" kern="1200" dirty="0"/>
        </a:p>
      </dsp:txBody>
      <dsp:txXfrm>
        <a:off x="4272229" y="563062"/>
        <a:ext cx="1314111" cy="522129"/>
      </dsp:txXfrm>
    </dsp:sp>
    <dsp:sp modelId="{8360989E-F98D-4627-AB97-413C82AB2DD4}">
      <dsp:nvSpPr>
        <dsp:cNvPr id="0" name=""/>
        <dsp:cNvSpPr/>
      </dsp:nvSpPr>
      <dsp:spPr>
        <a:xfrm>
          <a:off x="2273100" y="257509"/>
          <a:ext cx="2978063" cy="2978063"/>
        </a:xfrm>
        <a:custGeom>
          <a:avLst/>
          <a:gdLst/>
          <a:ahLst/>
          <a:cxnLst/>
          <a:rect l="0" t="0" r="0" b="0"/>
          <a:pathLst>
            <a:path>
              <a:moveTo>
                <a:pt x="2880057" y="957748"/>
              </a:moveTo>
              <a:arcTo wR="1489031" hR="1489031" stAng="20345779" swAng="999673"/>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84C6EBD5-DA27-41CB-806D-386289857B08}">
      <dsp:nvSpPr>
        <dsp:cNvPr id="0" name=""/>
        <dsp:cNvSpPr/>
      </dsp:nvSpPr>
      <dsp:spPr>
        <a:xfrm>
          <a:off x="4567920" y="1778314"/>
          <a:ext cx="1310352" cy="522129"/>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ru-RU" sz="1400" kern="1200" dirty="0" err="1" smtClean="0"/>
            <a:t>Тартылу</a:t>
          </a:r>
          <a:r>
            <a:rPr lang="ru-RU" sz="1400" kern="1200" dirty="0" smtClean="0"/>
            <a:t> </a:t>
          </a:r>
          <a:r>
            <a:rPr lang="ru-RU" sz="1400" kern="1200" dirty="0" err="1" smtClean="0"/>
            <a:t>деңгейі</a:t>
          </a:r>
          <a:endParaRPr lang="ru-RU" sz="1400" kern="1200" dirty="0"/>
        </a:p>
      </dsp:txBody>
      <dsp:txXfrm>
        <a:off x="4567920" y="1778314"/>
        <a:ext cx="1310352" cy="522129"/>
      </dsp:txXfrm>
    </dsp:sp>
    <dsp:sp modelId="{CEAF563E-B755-4E90-9162-975C5490161D}">
      <dsp:nvSpPr>
        <dsp:cNvPr id="0" name=""/>
        <dsp:cNvSpPr/>
      </dsp:nvSpPr>
      <dsp:spPr>
        <a:xfrm>
          <a:off x="2177382" y="646986"/>
          <a:ext cx="2978063" cy="2978063"/>
        </a:xfrm>
        <a:custGeom>
          <a:avLst/>
          <a:gdLst/>
          <a:ahLst/>
          <a:cxnLst/>
          <a:rect l="0" t="0" r="0" b="0"/>
          <a:pathLst>
            <a:path>
              <a:moveTo>
                <a:pt x="2952417" y="1764201"/>
              </a:moveTo>
              <a:arcTo wR="1489031" hR="1489031" stAng="638961" swAng="783461"/>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449EDD88-0098-47DD-ABF9-072456655F7E}">
      <dsp:nvSpPr>
        <dsp:cNvPr id="0" name=""/>
        <dsp:cNvSpPr/>
      </dsp:nvSpPr>
      <dsp:spPr>
        <a:xfrm>
          <a:off x="4077919" y="2835456"/>
          <a:ext cx="1212505" cy="522129"/>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ru-RU" sz="1400" kern="1200" dirty="0" err="1" smtClean="0"/>
            <a:t>Мүмкіншілік.</a:t>
          </a:r>
          <a:endParaRPr lang="ru-RU" sz="1400" kern="1200" dirty="0"/>
        </a:p>
      </dsp:txBody>
      <dsp:txXfrm>
        <a:off x="4077919" y="2835456"/>
        <a:ext cx="1212505" cy="522129"/>
      </dsp:txXfrm>
    </dsp:sp>
    <dsp:sp modelId="{345AD776-369E-48D8-B67C-10379C609810}">
      <dsp:nvSpPr>
        <dsp:cNvPr id="0" name=""/>
        <dsp:cNvSpPr/>
      </dsp:nvSpPr>
      <dsp:spPr>
        <a:xfrm>
          <a:off x="2440894" y="379690"/>
          <a:ext cx="2978063" cy="2978063"/>
        </a:xfrm>
        <a:custGeom>
          <a:avLst/>
          <a:gdLst/>
          <a:ahLst/>
          <a:cxnLst/>
          <a:rect l="0" t="0" r="0" b="0"/>
          <a:pathLst>
            <a:path>
              <a:moveTo>
                <a:pt x="1541862" y="2977125"/>
              </a:moveTo>
              <a:arcTo wR="1489031" hR="1489031" stAng="5278003" swAng="665491"/>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62413E39-2FB1-4CE4-9A92-00575F56A646}">
      <dsp:nvSpPr>
        <dsp:cNvPr id="0" name=""/>
        <dsp:cNvSpPr/>
      </dsp:nvSpPr>
      <dsp:spPr>
        <a:xfrm>
          <a:off x="2278002" y="2835456"/>
          <a:ext cx="1323831" cy="522129"/>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ru-RU" sz="1400" kern="1200" dirty="0" err="1" smtClean="0"/>
            <a:t>Ата-аналардың көзқарасы.</a:t>
          </a:r>
          <a:endParaRPr lang="ru-RU" sz="1400" kern="1200" dirty="0"/>
        </a:p>
      </dsp:txBody>
      <dsp:txXfrm>
        <a:off x="2278002" y="2835456"/>
        <a:ext cx="1323831" cy="522129"/>
      </dsp:txXfrm>
    </dsp:sp>
    <dsp:sp modelId="{4AF8B1CD-1D36-4D6E-BBAA-7ED33C07F61D}">
      <dsp:nvSpPr>
        <dsp:cNvPr id="0" name=""/>
        <dsp:cNvSpPr/>
      </dsp:nvSpPr>
      <dsp:spPr>
        <a:xfrm>
          <a:off x="2356518" y="502761"/>
          <a:ext cx="2978063" cy="2978063"/>
        </a:xfrm>
        <a:custGeom>
          <a:avLst/>
          <a:gdLst/>
          <a:ahLst/>
          <a:cxnLst/>
          <a:rect l="0" t="0" r="0" b="0"/>
          <a:pathLst>
            <a:path>
              <a:moveTo>
                <a:pt x="204412" y="2242004"/>
              </a:moveTo>
              <a:arcTo wR="1489031" hR="1489031" stAng="8977411" swAng="751303"/>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3850A42A-6DF3-4DB1-8692-AA8DD41FB756}">
      <dsp:nvSpPr>
        <dsp:cNvPr id="0" name=""/>
        <dsp:cNvSpPr/>
      </dsp:nvSpPr>
      <dsp:spPr>
        <a:xfrm>
          <a:off x="1700439" y="1822799"/>
          <a:ext cx="1225952" cy="522129"/>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ru-RU" sz="1400" kern="1200" dirty="0" err="1" smtClean="0"/>
            <a:t>Құрдастарының көзқарастары</a:t>
          </a:r>
          <a:endParaRPr lang="ru-RU" sz="1400" kern="1200" dirty="0"/>
        </a:p>
      </dsp:txBody>
      <dsp:txXfrm>
        <a:off x="1700439" y="1822799"/>
        <a:ext cx="1225952" cy="522129"/>
      </dsp:txXfrm>
    </dsp:sp>
    <dsp:sp modelId="{A3622D5F-A653-4DFE-AE5A-3B474CE42546}">
      <dsp:nvSpPr>
        <dsp:cNvPr id="0" name=""/>
        <dsp:cNvSpPr/>
      </dsp:nvSpPr>
      <dsp:spPr>
        <a:xfrm>
          <a:off x="2276082" y="263491"/>
          <a:ext cx="2978063" cy="2978063"/>
        </a:xfrm>
        <a:custGeom>
          <a:avLst/>
          <a:gdLst/>
          <a:ahLst/>
          <a:cxnLst/>
          <a:rect l="0" t="0" r="0" b="0"/>
          <a:pathLst>
            <a:path>
              <a:moveTo>
                <a:pt x="2175" y="1408577"/>
              </a:moveTo>
              <a:arcTo wR="1489031" hR="1489031" stAng="10985835" swAng="1063581"/>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BF7193A2-AA16-463F-B0BA-5107DFC7E555}">
      <dsp:nvSpPr>
        <dsp:cNvPr id="0" name=""/>
        <dsp:cNvSpPr/>
      </dsp:nvSpPr>
      <dsp:spPr>
        <a:xfrm>
          <a:off x="1907802" y="563062"/>
          <a:ext cx="1386278" cy="522129"/>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ru-RU" sz="1400" kern="1200" dirty="0" err="1" smtClean="0"/>
            <a:t>Нарық қажеттілігі.</a:t>
          </a:r>
          <a:endParaRPr lang="ru-RU" sz="1400" kern="1200" dirty="0"/>
        </a:p>
      </dsp:txBody>
      <dsp:txXfrm>
        <a:off x="1907802" y="563062"/>
        <a:ext cx="1386278" cy="522129"/>
      </dsp:txXfrm>
    </dsp:sp>
    <dsp:sp modelId="{05AA04DD-2090-470A-9DED-9FAAA1B9C690}">
      <dsp:nvSpPr>
        <dsp:cNvPr id="0" name=""/>
        <dsp:cNvSpPr/>
      </dsp:nvSpPr>
      <dsp:spPr>
        <a:xfrm>
          <a:off x="2276082" y="263491"/>
          <a:ext cx="2978063" cy="2978063"/>
        </a:xfrm>
        <a:custGeom>
          <a:avLst/>
          <a:gdLst/>
          <a:ahLst/>
          <a:cxnLst/>
          <a:rect l="0" t="0" r="0" b="0"/>
          <a:pathLst>
            <a:path>
              <a:moveTo>
                <a:pt x="654481" y="255848"/>
              </a:moveTo>
              <a:arcTo wR="1489031" hR="1489031" stAng="14154722" swAng="523416"/>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29.11.2016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29.11.2016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29.11.2016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29.11.2016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29.11.2016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29.11.2016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29.11.2016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29.11.2016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29.11.2016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29.11.2016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29.11.2016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29.11.2016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image" Target="../media/image5.gif"/><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Фон для презентации рваная бумага"/>
          <p:cNvPicPr>
            <a:picLocks noChangeAspect="1" noChangeArrowheads="1"/>
          </p:cNvPicPr>
          <p:nvPr/>
        </p:nvPicPr>
        <p:blipFill>
          <a:blip r:embed="rId2" cstate="print"/>
          <a:srcRect/>
          <a:stretch>
            <a:fillRect/>
          </a:stretch>
        </p:blipFill>
        <p:spPr bwMode="auto">
          <a:xfrm>
            <a:off x="0" y="0"/>
            <a:ext cx="9144000" cy="6858000"/>
          </a:xfrm>
          <a:prstGeom prst="rect">
            <a:avLst/>
          </a:prstGeom>
          <a:ln>
            <a:noFill/>
          </a:ln>
          <a:effectLst>
            <a:softEdge rad="112500"/>
          </a:effectLst>
        </p:spPr>
      </p:pic>
      <p:sp>
        <p:nvSpPr>
          <p:cNvPr id="4" name="Прямоугольник 3"/>
          <p:cNvSpPr/>
          <p:nvPr/>
        </p:nvSpPr>
        <p:spPr>
          <a:xfrm>
            <a:off x="1142976" y="1571612"/>
            <a:ext cx="6715172" cy="2643206"/>
          </a:xfrm>
          <a:prstGeom prst="rect">
            <a:avLst/>
          </a:prstGeom>
        </p:spPr>
        <p:txBody>
          <a:bodyPr wrap="square">
            <a:prstTxWarp prst="textPlain">
              <a:avLst/>
            </a:prstTxWarp>
            <a:spAutoFit/>
          </a:bodyPr>
          <a:lstStyle/>
          <a:p>
            <a:pPr algn="ctr"/>
            <a:r>
              <a:rPr lang="ru-RU" sz="3200" b="1" i="1" dirty="0" err="1" smtClean="0">
                <a:solidFill>
                  <a:schemeClr val="accent2">
                    <a:lumMod val="50000"/>
                  </a:schemeClr>
                </a:solidFill>
                <a:effectLst>
                  <a:glow rad="63500">
                    <a:schemeClr val="accent2">
                      <a:satMod val="175000"/>
                      <a:alpha val="40000"/>
                    </a:schemeClr>
                  </a:glow>
                </a:effectLst>
                <a:latin typeface="Times New Roman" pitchFamily="18" charset="0"/>
                <a:cs typeface="Times New Roman" pitchFamily="18" charset="0"/>
              </a:rPr>
              <a:t>Жасөспірімдерге</a:t>
            </a:r>
            <a:r>
              <a:rPr lang="ru-RU" sz="3200" b="1" i="1" dirty="0" smtClean="0">
                <a:solidFill>
                  <a:schemeClr val="accent2">
                    <a:lumMod val="50000"/>
                  </a:schemeClr>
                </a:solidFill>
                <a:effectLst>
                  <a:glow rad="63500">
                    <a:schemeClr val="accent2">
                      <a:satMod val="175000"/>
                      <a:alpha val="40000"/>
                    </a:schemeClr>
                  </a:glow>
                </a:effectLst>
                <a:latin typeface="Times New Roman" pitchFamily="18" charset="0"/>
                <a:cs typeface="Times New Roman" pitchFamily="18" charset="0"/>
              </a:rPr>
              <a:t> </a:t>
            </a:r>
            <a:r>
              <a:rPr lang="en-US" sz="3200" b="1" i="1" dirty="0" smtClean="0">
                <a:solidFill>
                  <a:schemeClr val="accent2">
                    <a:lumMod val="50000"/>
                  </a:schemeClr>
                </a:solidFill>
                <a:effectLst>
                  <a:glow rad="63500">
                    <a:schemeClr val="accent2">
                      <a:satMod val="175000"/>
                      <a:alpha val="40000"/>
                    </a:schemeClr>
                  </a:glow>
                </a:effectLst>
                <a:latin typeface="Times New Roman" pitchFamily="18" charset="0"/>
                <a:cs typeface="Times New Roman" pitchFamily="18" charset="0"/>
              </a:rPr>
              <a:t> </a:t>
            </a:r>
            <a:r>
              <a:rPr lang="ru-RU" sz="3200" b="1" i="1" dirty="0" err="1" smtClean="0">
                <a:solidFill>
                  <a:schemeClr val="accent2">
                    <a:lumMod val="50000"/>
                  </a:schemeClr>
                </a:solidFill>
                <a:effectLst>
                  <a:glow rad="63500">
                    <a:schemeClr val="accent2">
                      <a:satMod val="175000"/>
                      <a:alpha val="40000"/>
                    </a:schemeClr>
                  </a:glow>
                </a:effectLst>
                <a:latin typeface="Times New Roman" pitchFamily="18" charset="0"/>
                <a:cs typeface="Times New Roman" pitchFamily="18" charset="0"/>
              </a:rPr>
              <a:t>мамандық таңдауда</a:t>
            </a:r>
            <a:r>
              <a:rPr lang="en-US" sz="3200" b="1" i="1" dirty="0" smtClean="0">
                <a:solidFill>
                  <a:schemeClr val="accent2">
                    <a:lumMod val="50000"/>
                  </a:schemeClr>
                </a:solidFill>
                <a:effectLst>
                  <a:glow rad="63500">
                    <a:schemeClr val="accent2">
                      <a:satMod val="175000"/>
                      <a:alpha val="40000"/>
                    </a:schemeClr>
                  </a:glow>
                </a:effectLst>
                <a:latin typeface="Times New Roman" pitchFamily="18" charset="0"/>
                <a:cs typeface="Times New Roman" pitchFamily="18" charset="0"/>
              </a:rPr>
              <a:t> </a:t>
            </a:r>
            <a:r>
              <a:rPr lang="ru-RU" sz="3200" b="1" i="1" dirty="0" smtClean="0">
                <a:solidFill>
                  <a:schemeClr val="accent2">
                    <a:lumMod val="50000"/>
                  </a:schemeClr>
                </a:solidFill>
                <a:effectLst>
                  <a:glow rad="63500">
                    <a:schemeClr val="accent2">
                      <a:satMod val="175000"/>
                      <a:alpha val="40000"/>
                    </a:schemeClr>
                  </a:glow>
                </a:effectLst>
                <a:latin typeface="Times New Roman" pitchFamily="18" charset="0"/>
                <a:cs typeface="Times New Roman" pitchFamily="18" charset="0"/>
              </a:rPr>
              <a:t> </a:t>
            </a:r>
            <a:r>
              <a:rPr lang="ru-RU" sz="3200" b="1" i="1" dirty="0" err="1" smtClean="0">
                <a:solidFill>
                  <a:schemeClr val="accent2">
                    <a:lumMod val="50000"/>
                  </a:schemeClr>
                </a:solidFill>
                <a:effectLst>
                  <a:glow rad="63500">
                    <a:schemeClr val="accent2">
                      <a:satMod val="175000"/>
                      <a:alpha val="40000"/>
                    </a:schemeClr>
                  </a:glow>
                </a:effectLst>
                <a:latin typeface="Times New Roman" pitchFamily="18" charset="0"/>
                <a:cs typeface="Times New Roman" pitchFamily="18" charset="0"/>
              </a:rPr>
              <a:t>психологиялық</a:t>
            </a:r>
            <a:r>
              <a:rPr lang="ru-RU" sz="3200" b="1" i="1" dirty="0" smtClean="0">
                <a:solidFill>
                  <a:schemeClr val="accent2">
                    <a:lumMod val="50000"/>
                  </a:schemeClr>
                </a:solidFill>
                <a:effectLst>
                  <a:glow rad="63500">
                    <a:schemeClr val="accent2">
                      <a:satMod val="175000"/>
                      <a:alpha val="40000"/>
                    </a:schemeClr>
                  </a:glow>
                </a:effectLst>
                <a:latin typeface="Times New Roman" pitchFamily="18" charset="0"/>
                <a:cs typeface="Times New Roman" pitchFamily="18" charset="0"/>
              </a:rPr>
              <a:t> </a:t>
            </a:r>
            <a:r>
              <a:rPr lang="en-US" sz="3200" b="1" i="1" dirty="0" smtClean="0">
                <a:solidFill>
                  <a:schemeClr val="accent2">
                    <a:lumMod val="50000"/>
                  </a:schemeClr>
                </a:solidFill>
                <a:effectLst>
                  <a:glow rad="63500">
                    <a:schemeClr val="accent2">
                      <a:satMod val="175000"/>
                      <a:alpha val="40000"/>
                    </a:schemeClr>
                  </a:glow>
                </a:effectLst>
                <a:latin typeface="Times New Roman" pitchFamily="18" charset="0"/>
                <a:cs typeface="Times New Roman" pitchFamily="18" charset="0"/>
              </a:rPr>
              <a:t> </a:t>
            </a:r>
            <a:r>
              <a:rPr lang="ru-RU" sz="3200" b="1" i="1" dirty="0" err="1" smtClean="0">
                <a:solidFill>
                  <a:schemeClr val="accent2">
                    <a:lumMod val="50000"/>
                  </a:schemeClr>
                </a:solidFill>
                <a:effectLst>
                  <a:glow rad="63500">
                    <a:schemeClr val="accent2">
                      <a:satMod val="175000"/>
                      <a:alpha val="40000"/>
                    </a:schemeClr>
                  </a:glow>
                </a:effectLst>
                <a:latin typeface="Times New Roman" pitchFamily="18" charset="0"/>
                <a:cs typeface="Times New Roman" pitchFamily="18" charset="0"/>
              </a:rPr>
              <a:t>қолдау </a:t>
            </a:r>
            <a:r>
              <a:rPr lang="ru-RU" sz="3200" b="1" i="1" dirty="0" err="1" smtClean="0">
                <a:solidFill>
                  <a:schemeClr val="accent2">
                    <a:lumMod val="50000"/>
                  </a:schemeClr>
                </a:solidFill>
                <a:effectLst>
                  <a:glow rad="63500">
                    <a:schemeClr val="accent2">
                      <a:satMod val="175000"/>
                      <a:alpha val="40000"/>
                    </a:schemeClr>
                  </a:glow>
                </a:effectLst>
                <a:latin typeface="Times New Roman" pitchFamily="18" charset="0"/>
                <a:cs typeface="Times New Roman" pitchFamily="18" charset="0"/>
              </a:rPr>
              <a:t>көрсету</a:t>
            </a:r>
            <a:endParaRPr lang="ru-RU" sz="3200" b="1" i="1" dirty="0">
              <a:solidFill>
                <a:schemeClr val="accent2">
                  <a:lumMod val="50000"/>
                </a:schemeClr>
              </a:solidFill>
              <a:effectLst>
                <a:glow rad="63500">
                  <a:schemeClr val="accent2">
                    <a:satMod val="175000"/>
                    <a:alpha val="40000"/>
                  </a:schemeClr>
                </a:glow>
              </a:effectLst>
              <a:latin typeface="Times New Roman" pitchFamily="18" charset="0"/>
              <a:cs typeface="Times New Roman" pitchFamily="18" charset="0"/>
            </a:endParaRPr>
          </a:p>
        </p:txBody>
      </p:sp>
      <p:pic>
        <p:nvPicPr>
          <p:cNvPr id="1028" name="Picture 4" descr="http://hkola40belozerskikh.umi.ru/images/cms/data/kukli-4743.gif"/>
          <p:cNvPicPr>
            <a:picLocks noChangeAspect="1" noChangeArrowheads="1" noCrop="1"/>
          </p:cNvPicPr>
          <p:nvPr/>
        </p:nvPicPr>
        <p:blipFill>
          <a:blip r:embed="rId3" cstate="print"/>
          <a:srcRect/>
          <a:stretch>
            <a:fillRect/>
          </a:stretch>
        </p:blipFill>
        <p:spPr bwMode="auto">
          <a:xfrm>
            <a:off x="6215074" y="4357694"/>
            <a:ext cx="1571636" cy="1762129"/>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Фон для презентации рваная бумага"/>
          <p:cNvPicPr>
            <a:picLocks noChangeAspect="1" noChangeArrowheads="1"/>
          </p:cNvPicPr>
          <p:nvPr/>
        </p:nvPicPr>
        <p:blipFill>
          <a:blip r:embed="rId2" cstate="print"/>
          <a:srcRect/>
          <a:stretch>
            <a:fillRect/>
          </a:stretch>
        </p:blipFill>
        <p:spPr bwMode="auto">
          <a:xfrm>
            <a:off x="0" y="0"/>
            <a:ext cx="9144000" cy="6858000"/>
          </a:xfrm>
          <a:prstGeom prst="rect">
            <a:avLst/>
          </a:prstGeom>
          <a:ln>
            <a:noFill/>
          </a:ln>
          <a:effectLst>
            <a:softEdge rad="112500"/>
          </a:effectLst>
        </p:spPr>
      </p:pic>
      <p:sp>
        <p:nvSpPr>
          <p:cNvPr id="22529" name="Rectangle 1"/>
          <p:cNvSpPr>
            <a:spLocks noChangeArrowheads="1"/>
          </p:cNvSpPr>
          <p:nvPr/>
        </p:nvSpPr>
        <p:spPr bwMode="auto">
          <a:xfrm>
            <a:off x="928662" y="857232"/>
            <a:ext cx="7286676"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just" defTabSz="914400" rtl="0" eaLnBrk="1" fontAlgn="base" latinLnBrk="0" hangingPunct="1">
              <a:lnSpc>
                <a:spcPct val="100000"/>
              </a:lnSpc>
              <a:spcBef>
                <a:spcPct val="0"/>
              </a:spcBef>
              <a:spcAft>
                <a:spcPct val="0"/>
              </a:spcAft>
              <a:buClrTx/>
              <a:buSzTx/>
              <a:buFontTx/>
              <a:buNone/>
              <a:tabLst/>
            </a:pPr>
            <a:r>
              <a:rPr kumimoji="0" lang="kk-KZ"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Темпераменттің төрт түрі белгілі. Темперамент түрлері мен оларға қандай мамандық жарасатыны туралы мәлімет.</a:t>
            </a:r>
            <a:endParaRPr kumimoji="0" lang="ru-RU" sz="20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80975" algn="just" defTabSz="914400" rtl="0" eaLnBrk="0" fontAlgn="base" latinLnBrk="0" hangingPunct="0">
              <a:lnSpc>
                <a:spcPct val="100000"/>
              </a:lnSpc>
              <a:spcBef>
                <a:spcPct val="0"/>
              </a:spcBef>
              <a:spcAft>
                <a:spcPct val="0"/>
              </a:spcAft>
              <a:buClrTx/>
              <a:buSzTx/>
              <a:buFont typeface="Arial" pitchFamily="34" charset="0"/>
              <a:buChar char="•"/>
              <a:tabLst/>
            </a:pPr>
            <a:r>
              <a:rPr kumimoji="0" lang="kk-KZ"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Сангвиниктер менеджер, мұғалім, дәрігер, психолог, тәрбиеші, ұйымдастырушы, сатушы, даяшы, инженер-технолог т.б. мамандықтарды иелене алады.</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80975" algn="just" defTabSz="914400" rtl="0" eaLnBrk="0" fontAlgn="base" latinLnBrk="0" hangingPunct="0">
              <a:lnSpc>
                <a:spcPct val="100000"/>
              </a:lnSpc>
              <a:spcBef>
                <a:spcPct val="0"/>
              </a:spcBef>
              <a:spcAft>
                <a:spcPct val="0"/>
              </a:spcAft>
              <a:buClrTx/>
              <a:buSzTx/>
              <a:buFont typeface="Arial" pitchFamily="34" charset="0"/>
              <a:buChar char="•"/>
              <a:tabLst/>
            </a:pPr>
            <a:r>
              <a:rPr kumimoji="0" lang="ru-RU"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Флегматиктер</a:t>
            </a:r>
            <a:r>
              <a:rPr kumimoji="0" lang="kk-KZ"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механик, электрик, инженер, агроном, </a:t>
            </a:r>
            <a:r>
              <a:rPr kumimoji="0" lang="ru-RU"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жүргізуші, ғылыми </a:t>
            </a: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ботаник, астроном, физик, математик т.б. </a:t>
            </a:r>
            <a:r>
              <a:rPr kumimoji="0" lang="ru-RU"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мамандық иелері</a:t>
            </a: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бола </a:t>
            </a:r>
            <a:r>
              <a:rPr kumimoji="0" lang="ru-RU"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алады</a:t>
            </a: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80975" algn="just" defTabSz="914400" rtl="0" eaLnBrk="0" fontAlgn="base" latinLnBrk="0" hangingPunct="0">
              <a:lnSpc>
                <a:spcPct val="100000"/>
              </a:lnSpc>
              <a:spcBef>
                <a:spcPct val="0"/>
              </a:spcBef>
              <a:spcAft>
                <a:spcPct val="0"/>
              </a:spcAft>
              <a:buClrTx/>
              <a:buSzTx/>
              <a:buFont typeface="Arial" pitchFamily="34" charset="0"/>
              <a:buChar char="•"/>
              <a:tabLst/>
            </a:pPr>
            <a:r>
              <a:rPr kumimoji="0" lang="ru-RU"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Холериктерге</a:t>
            </a:r>
            <a:r>
              <a:rPr kumimoji="0" lang="kk-KZ"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әртіс, </a:t>
            </a: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дипломат, журналист, </a:t>
            </a:r>
            <a:r>
              <a:rPr kumimoji="0" lang="ru-RU"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кәсіпкер, </a:t>
            </a: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хирург, </a:t>
            </a:r>
            <a:r>
              <a:rPr kumimoji="0" lang="ru-RU"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ұшқыш, </a:t>
            </a: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диспетчер, </a:t>
            </a:r>
            <a:r>
              <a:rPr kumimoji="0" lang="ru-RU"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жүргізуші, </a:t>
            </a: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тренер, менеджер, </a:t>
            </a:r>
            <a:r>
              <a:rPr kumimoji="0" lang="ru-RU"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құрылысшы, </a:t>
            </a: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режиссер, </a:t>
            </a:r>
            <a:r>
              <a:rPr kumimoji="0" lang="ru-RU"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аспазшы</a:t>
            </a: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геолог, электрик т.б. </a:t>
            </a:r>
            <a:r>
              <a:rPr kumimoji="0" lang="ru-RU"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мамандықтар жарасады</a:t>
            </a: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80975" algn="just" defTabSz="914400" rtl="0" eaLnBrk="0" fontAlgn="base" latinLnBrk="0" hangingPunct="0">
              <a:lnSpc>
                <a:spcPct val="100000"/>
              </a:lnSpc>
              <a:spcBef>
                <a:spcPct val="0"/>
              </a:spcBef>
              <a:spcAft>
                <a:spcPct val="0"/>
              </a:spcAft>
              <a:buClrTx/>
              <a:buSzTx/>
              <a:buFont typeface="Arial" pitchFamily="34" charset="0"/>
              <a:buChar char="•"/>
              <a:tabLst/>
            </a:pPr>
            <a:r>
              <a:rPr kumimoji="0" lang="ru-RU"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Меланхоликтерге</a:t>
            </a:r>
            <a:r>
              <a:rPr kumimoji="0" lang="kk-KZ"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педагог, </a:t>
            </a:r>
            <a:r>
              <a:rPr kumimoji="0" lang="ru-RU"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суретші</a:t>
            </a: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тігінші-модельер</a:t>
            </a: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бояушы</a:t>
            </a: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сазгер</a:t>
            </a: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жазушы</a:t>
            </a: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мал </a:t>
            </a:r>
            <a:r>
              <a:rPr kumimoji="0" lang="ru-RU"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дәрігері</a:t>
            </a: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геолог, агроном, зоотехник, </a:t>
            </a:r>
            <a:r>
              <a:rPr kumimoji="0" lang="ru-RU"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есепші</a:t>
            </a: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радиомеханик т.б. </a:t>
            </a:r>
            <a:r>
              <a:rPr kumimoji="0" lang="ru-RU"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мамандықтар сай</a:t>
            </a: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келеді</a:t>
            </a: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Фон для презентации рваная бумага"/>
          <p:cNvPicPr>
            <a:picLocks noChangeAspect="1" noChangeArrowheads="1"/>
          </p:cNvPicPr>
          <p:nvPr/>
        </p:nvPicPr>
        <p:blipFill>
          <a:blip r:embed="rId2" cstate="print"/>
          <a:srcRect/>
          <a:stretch>
            <a:fillRect/>
          </a:stretch>
        </p:blipFill>
        <p:spPr bwMode="auto">
          <a:xfrm>
            <a:off x="0" y="0"/>
            <a:ext cx="9144000" cy="6858000"/>
          </a:xfrm>
          <a:prstGeom prst="rect">
            <a:avLst/>
          </a:prstGeom>
          <a:ln>
            <a:noFill/>
          </a:ln>
          <a:effectLst>
            <a:softEdge rad="112500"/>
          </a:effectLst>
        </p:spPr>
      </p:pic>
      <p:sp>
        <p:nvSpPr>
          <p:cNvPr id="23553" name="Rectangle 1"/>
          <p:cNvSpPr>
            <a:spLocks noChangeArrowheads="1"/>
          </p:cNvSpPr>
          <p:nvPr/>
        </p:nvSpPr>
        <p:spPr bwMode="auto">
          <a:xfrm>
            <a:off x="1071538" y="1327650"/>
            <a:ext cx="7000924"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ctr" defTabSz="914400" rtl="0" eaLnBrk="1" fontAlgn="base" latinLnBrk="0" hangingPunct="1">
              <a:lnSpc>
                <a:spcPct val="100000"/>
              </a:lnSpc>
              <a:spcBef>
                <a:spcPct val="0"/>
              </a:spcBef>
              <a:spcAft>
                <a:spcPct val="0"/>
              </a:spcAft>
              <a:buClrTx/>
              <a:buSzTx/>
              <a:buFontTx/>
              <a:buNone/>
              <a:tabLst/>
            </a:pPr>
            <a:r>
              <a:rPr kumimoji="0" lang="kk-KZ"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Д.Голландтың кәсіби-тұлғалық типін анықтау тесті</a:t>
            </a:r>
            <a:endParaRPr kumimoji="0" lang="ru-RU" sz="2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Мақсаты: Тұлғаның әлеуметтік бағытын анықтау және кәсіби типін бағалау. Оқушыларға өздерінің кәсіби-тұлғалық типін анықтау қорытындысын айтып, ұсынылған мамандықтармен таныстыру. Анықталған әлеуметтік типі бойынша мінез-құлық ерекшеліктері туралы айтып беру. Таңдаған мамандығы мен мінез-құлық ерекшеліктерін салыстыра отырып, кеңес, ұсыныстар беру.</a:t>
            </a:r>
            <a:endParaRPr kumimoji="0" lang="kk-KZ"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Фон для презентации рваная бумага"/>
          <p:cNvPicPr>
            <a:picLocks noChangeAspect="1" noChangeArrowheads="1"/>
          </p:cNvPicPr>
          <p:nvPr/>
        </p:nvPicPr>
        <p:blipFill>
          <a:blip r:embed="rId2" cstate="print"/>
          <a:srcRect/>
          <a:stretch>
            <a:fillRect/>
          </a:stretch>
        </p:blipFill>
        <p:spPr bwMode="auto">
          <a:xfrm>
            <a:off x="0" y="0"/>
            <a:ext cx="9144000" cy="6858000"/>
          </a:xfrm>
          <a:prstGeom prst="rect">
            <a:avLst/>
          </a:prstGeom>
          <a:ln>
            <a:noFill/>
          </a:ln>
          <a:effectLst>
            <a:softEdge rad="112500"/>
          </a:effectLst>
        </p:spPr>
      </p:pic>
      <p:sp>
        <p:nvSpPr>
          <p:cNvPr id="3" name="Прямоугольник 2"/>
          <p:cNvSpPr/>
          <p:nvPr/>
        </p:nvSpPr>
        <p:spPr>
          <a:xfrm>
            <a:off x="1071538" y="1428736"/>
            <a:ext cx="6858048" cy="3785652"/>
          </a:xfrm>
          <a:prstGeom prst="rect">
            <a:avLst/>
          </a:prstGeom>
        </p:spPr>
        <p:txBody>
          <a:bodyPr wrap="square">
            <a:spAutoFit/>
          </a:bodyPr>
          <a:lstStyle/>
          <a:p>
            <a:pPr indent="269875" algn="just"/>
            <a:r>
              <a:rPr lang="kk-KZ" sz="2400" dirty="0" smtClean="0">
                <a:latin typeface="Times New Roman" pitchFamily="18" charset="0"/>
                <a:cs typeface="Times New Roman" pitchFamily="18" charset="0"/>
              </a:rPr>
              <a:t>Мамандықтар бойынша ағарту жұмысын жүргізу және кәсіби бағдар беру жұмысының мәні өте терең. Өйткені әр мектеп бітіруші өзінің болашақ мамандығын жекелік психофизиологиялық ерекшеліктеріне сай анықтағанда ғана олар мамандық қызметінде табысты болады. Сондықтан мектеп психологиялық қызметінің міндеттерінің бірі -балаларға мамандықты дұрыс таңдатуы болып табылады. </a:t>
            </a:r>
            <a:endParaRPr lang="ru-RU" sz="24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Фон для презентации рваная бумага"/>
          <p:cNvPicPr>
            <a:picLocks noChangeAspect="1" noChangeArrowheads="1"/>
          </p:cNvPicPr>
          <p:nvPr/>
        </p:nvPicPr>
        <p:blipFill>
          <a:blip r:embed="rId2" cstate="print"/>
          <a:srcRect/>
          <a:stretch>
            <a:fillRect/>
          </a:stretch>
        </p:blipFill>
        <p:spPr bwMode="auto">
          <a:xfrm>
            <a:off x="0" y="0"/>
            <a:ext cx="9144000" cy="6858000"/>
          </a:xfrm>
          <a:prstGeom prst="rect">
            <a:avLst/>
          </a:prstGeom>
          <a:ln>
            <a:noFill/>
          </a:ln>
          <a:effectLst>
            <a:softEdge rad="112500"/>
          </a:effectLst>
        </p:spPr>
      </p:pic>
      <p:sp>
        <p:nvSpPr>
          <p:cNvPr id="3" name="Прямоугольник 2"/>
          <p:cNvSpPr/>
          <p:nvPr/>
        </p:nvSpPr>
        <p:spPr>
          <a:xfrm>
            <a:off x="1142976" y="1571612"/>
            <a:ext cx="6715172" cy="2643206"/>
          </a:xfrm>
          <a:prstGeom prst="rect">
            <a:avLst/>
          </a:prstGeom>
        </p:spPr>
        <p:txBody>
          <a:bodyPr wrap="square">
            <a:prstTxWarp prst="textPlain">
              <a:avLst/>
            </a:prstTxWarp>
            <a:spAutoFit/>
          </a:bodyPr>
          <a:lstStyle/>
          <a:p>
            <a:pPr algn="ctr"/>
            <a:r>
              <a:rPr lang="kk-KZ" sz="3200" b="1" i="1" dirty="0" smtClean="0">
                <a:solidFill>
                  <a:schemeClr val="accent2">
                    <a:lumMod val="50000"/>
                  </a:schemeClr>
                </a:solidFill>
                <a:effectLst>
                  <a:glow rad="63500">
                    <a:schemeClr val="accent2">
                      <a:satMod val="175000"/>
                      <a:alpha val="40000"/>
                    </a:schemeClr>
                  </a:glow>
                </a:effectLst>
                <a:latin typeface="Times New Roman" pitchFamily="18" charset="0"/>
                <a:cs typeface="Times New Roman" pitchFamily="18" charset="0"/>
              </a:rPr>
              <a:t>Назарларыңызға</a:t>
            </a:r>
          </a:p>
          <a:p>
            <a:pPr algn="ctr"/>
            <a:r>
              <a:rPr lang="kk-KZ" sz="3200" b="1" i="1" dirty="0" smtClean="0">
                <a:solidFill>
                  <a:schemeClr val="accent2">
                    <a:lumMod val="50000"/>
                  </a:schemeClr>
                </a:solidFill>
                <a:effectLst>
                  <a:glow rad="63500">
                    <a:schemeClr val="accent2">
                      <a:satMod val="175000"/>
                      <a:alpha val="40000"/>
                    </a:schemeClr>
                  </a:glow>
                </a:effectLst>
                <a:latin typeface="Times New Roman" pitchFamily="18" charset="0"/>
                <a:cs typeface="Times New Roman" pitchFamily="18" charset="0"/>
              </a:rPr>
              <a:t>РАҚМЕТ!!!</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Фон для презентации рваная бумага"/>
          <p:cNvPicPr>
            <a:picLocks noChangeAspect="1" noChangeArrowheads="1"/>
          </p:cNvPicPr>
          <p:nvPr/>
        </p:nvPicPr>
        <p:blipFill>
          <a:blip r:embed="rId2" cstate="print"/>
          <a:srcRect/>
          <a:stretch>
            <a:fillRect/>
          </a:stretch>
        </p:blipFill>
        <p:spPr bwMode="auto">
          <a:xfrm>
            <a:off x="0" y="0"/>
            <a:ext cx="9144000" cy="6858000"/>
          </a:xfrm>
          <a:prstGeom prst="rect">
            <a:avLst/>
          </a:prstGeom>
          <a:ln>
            <a:noFill/>
          </a:ln>
          <a:effectLst>
            <a:softEdge rad="112500"/>
          </a:effectLst>
        </p:spPr>
      </p:pic>
      <p:sp>
        <p:nvSpPr>
          <p:cNvPr id="14337" name="Rectangle 1"/>
          <p:cNvSpPr>
            <a:spLocks noChangeArrowheads="1"/>
          </p:cNvSpPr>
          <p:nvPr/>
        </p:nvSpPr>
        <p:spPr bwMode="auto">
          <a:xfrm>
            <a:off x="785786" y="1352921"/>
            <a:ext cx="7643866"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5940425" algn="r"/>
              </a:tabLst>
            </a:pPr>
            <a:r>
              <a:rPr kumimoji="0" lang="kk-KZ" b="0" i="0" u="none" strike="noStrike" cap="none" normalizeH="0" baseline="0" dirty="0" smtClean="0">
                <a:ln>
                  <a:noFill/>
                </a:ln>
                <a:effectLst/>
                <a:latin typeface="Times New Roman" pitchFamily="18" charset="0"/>
                <a:ea typeface="Times New Roman" pitchFamily="18" charset="0"/>
                <a:cs typeface="Times New Roman" pitchFamily="18" charset="0"/>
              </a:rPr>
              <a:t>Мазмұны</a:t>
            </a:r>
            <a:endParaRPr kumimoji="0" lang="ru-RU" b="0" i="0" u="none" strike="noStrike" cap="none" normalizeH="0" baseline="0" dirty="0" smtClean="0">
              <a:ln>
                <a:noFill/>
              </a:ln>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5940425" algn="r"/>
              </a:tabLst>
            </a:pPr>
            <a:r>
              <a:rPr kumimoji="0" lang="kk-KZ" b="0" i="0" u="none" strike="noStrike" cap="none" normalizeH="0" baseline="0" dirty="0" smtClean="0">
                <a:ln>
                  <a:noFill/>
                </a:ln>
                <a:effectLst/>
                <a:latin typeface="Times New Roman" pitchFamily="18" charset="0"/>
                <a:ea typeface="Times New Roman" pitchFamily="18" charset="0"/>
                <a:cs typeface="Times New Roman" pitchFamily="18" charset="0"/>
              </a:rPr>
              <a:t>Кіріспе</a:t>
            </a:r>
            <a:endParaRPr kumimoji="0" lang="ru-RU" b="0" i="0" u="none" strike="noStrike" cap="none" normalizeH="0" baseline="0" dirty="0" smtClean="0">
              <a:ln>
                <a:noFill/>
              </a:ln>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5940425" algn="r"/>
              </a:tabLst>
            </a:pPr>
            <a:r>
              <a:rPr kumimoji="0" lang="kk-KZ" b="0" i="0" u="none" strike="noStrike" cap="none" normalizeH="0" baseline="0" dirty="0" smtClean="0">
                <a:ln>
                  <a:noFill/>
                </a:ln>
                <a:effectLst/>
                <a:latin typeface="Times New Roman" pitchFamily="18" charset="0"/>
                <a:ea typeface="Times New Roman" pitchFamily="18" charset="0"/>
                <a:cs typeface="Times New Roman" pitchFamily="18" charset="0"/>
              </a:rPr>
              <a:t>І. Жасөспірімдерге мамандық таңдауда кәсіби бағдар беру</a:t>
            </a:r>
            <a:endParaRPr kumimoji="0" lang="ru-RU" b="0" i="0" u="none" strike="noStrike" cap="none" normalizeH="0" baseline="0" dirty="0" smtClean="0">
              <a:ln>
                <a:noFill/>
              </a:ln>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5940425" algn="r"/>
              </a:tabLst>
            </a:pPr>
            <a:r>
              <a:rPr kumimoji="0" lang="kk-KZ" b="0" i="0" u="none" strike="noStrike" cap="none" normalizeH="0" baseline="0" dirty="0" smtClean="0">
                <a:ln>
                  <a:noFill/>
                </a:ln>
                <a:effectLst/>
                <a:latin typeface="Times New Roman" pitchFamily="18" charset="0"/>
                <a:ea typeface="Times New Roman" pitchFamily="18" charset="0"/>
                <a:cs typeface="Times New Roman" pitchFamily="18" charset="0"/>
              </a:rPr>
              <a:t>1.1. Мамандық таңдаудың қазіргі ғылымда және тәжірибеде қарастырылуы</a:t>
            </a:r>
            <a:endParaRPr kumimoji="0" lang="ru-RU" b="0" i="0" u="none" strike="noStrike" cap="none" normalizeH="0" baseline="0" dirty="0" smtClean="0">
              <a:ln>
                <a:noFill/>
              </a:ln>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5940425" algn="r"/>
              </a:tabLst>
            </a:pPr>
            <a:r>
              <a:rPr kumimoji="0" lang="kk-KZ" b="0" i="0" u="none" strike="noStrike" cap="none" normalizeH="0" baseline="0" dirty="0" smtClean="0">
                <a:ln>
                  <a:noFill/>
                </a:ln>
                <a:effectLst/>
                <a:latin typeface="Times New Roman" pitchFamily="18" charset="0"/>
                <a:ea typeface="Times New Roman" pitchFamily="18" charset="0"/>
                <a:cs typeface="Times New Roman" pitchFamily="18" charset="0"/>
              </a:rPr>
              <a:t>1.2. Жасөспірімдерге мамандық таңдауға ықпал ететін факторлар</a:t>
            </a:r>
            <a:endParaRPr kumimoji="0" lang="ru-RU" b="0" i="0" u="none" strike="noStrike" cap="none" normalizeH="0" baseline="0" dirty="0" smtClean="0">
              <a:ln>
                <a:noFill/>
              </a:ln>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5940425" algn="r"/>
              </a:tabLst>
            </a:pPr>
            <a:r>
              <a:rPr kumimoji="0" lang="kk-KZ" b="0" i="0" u="none" strike="noStrike" cap="none" normalizeH="0" baseline="0" dirty="0" smtClean="0">
                <a:ln>
                  <a:noFill/>
                </a:ln>
                <a:effectLst/>
                <a:latin typeface="Times New Roman" pitchFamily="18" charset="0"/>
                <a:ea typeface="Times New Roman" pitchFamily="18" charset="0"/>
                <a:cs typeface="Times New Roman" pitchFamily="18" charset="0"/>
              </a:rPr>
              <a:t>1.3. Жасөспірімдердің мамандық таңдауының басты түрткілері</a:t>
            </a:r>
            <a:endParaRPr kumimoji="0" lang="ru-RU" b="0" i="0" u="none" strike="noStrike" cap="none" normalizeH="0" baseline="0" dirty="0" smtClean="0">
              <a:ln>
                <a:noFill/>
              </a:ln>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5940425" algn="r"/>
              </a:tabLst>
            </a:pPr>
            <a:r>
              <a:rPr kumimoji="0" lang="kk-KZ" b="0" i="0" u="none" strike="noStrike" cap="none" normalizeH="0" baseline="0" dirty="0" smtClean="0">
                <a:ln>
                  <a:noFill/>
                </a:ln>
                <a:effectLst/>
                <a:latin typeface="Times New Roman" pitchFamily="18" charset="0"/>
                <a:ea typeface="Times New Roman" pitchFamily="18" charset="0"/>
                <a:cs typeface="Times New Roman" pitchFamily="18" charset="0"/>
              </a:rPr>
              <a:t>II. Жасөспірімдердің мамандық таңдауда зерттеу эксперименттері</a:t>
            </a:r>
            <a:endParaRPr kumimoji="0" lang="ru-RU" b="0" i="0" u="none" strike="noStrike" cap="none" normalizeH="0" baseline="0" dirty="0" smtClean="0">
              <a:ln>
                <a:noFill/>
              </a:ln>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5940425" algn="r"/>
              </a:tabLst>
            </a:pPr>
            <a:r>
              <a:rPr kumimoji="0" lang="kk-KZ" b="0" i="0" u="none" strike="noStrike" cap="none" normalizeH="0" baseline="0" dirty="0" smtClean="0">
                <a:ln>
                  <a:noFill/>
                </a:ln>
                <a:effectLst/>
                <a:latin typeface="Times New Roman" pitchFamily="18" charset="0"/>
                <a:ea typeface="Times New Roman" pitchFamily="18" charset="0"/>
                <a:cs typeface="Times New Roman" pitchFamily="18" charset="0"/>
              </a:rPr>
              <a:t>2.1. Жасөспірімдердің алдын ала мамандық таңдауын психологиялық диагностикадан өткізудің маңыздылығы</a:t>
            </a:r>
            <a:endParaRPr kumimoji="0" lang="ru-RU" b="0" i="0" u="none" strike="noStrike" cap="none" normalizeH="0" baseline="0" dirty="0" smtClean="0">
              <a:ln>
                <a:noFill/>
              </a:ln>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5940425" algn="r"/>
              </a:tabLst>
            </a:pPr>
            <a:r>
              <a:rPr kumimoji="0" lang="kk-KZ" b="0" i="0" u="none" strike="noStrike" cap="none" normalizeH="0" baseline="0" dirty="0" smtClean="0">
                <a:ln>
                  <a:noFill/>
                </a:ln>
                <a:effectLst/>
                <a:latin typeface="Times New Roman" pitchFamily="18" charset="0"/>
                <a:ea typeface="Times New Roman" pitchFamily="18" charset="0"/>
                <a:cs typeface="Times New Roman" pitchFamily="18" charset="0"/>
              </a:rPr>
              <a:t>2.2. Жасөспірімдерге мамандық таңдауда темперамент және мамандық типтерінің рөлі</a:t>
            </a:r>
            <a:endParaRPr kumimoji="0" lang="ru-RU" b="0" i="0" u="none" strike="noStrike" cap="none" normalizeH="0" baseline="0" dirty="0" smtClean="0">
              <a:ln>
                <a:noFill/>
              </a:ln>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5940425" algn="r"/>
              </a:tabLst>
            </a:pPr>
            <a:r>
              <a:rPr kumimoji="0" lang="kk-KZ" b="0" i="0" u="none" strike="noStrike" cap="none" normalizeH="0" baseline="0" dirty="0" smtClean="0">
                <a:ln>
                  <a:noFill/>
                </a:ln>
                <a:effectLst/>
                <a:latin typeface="Times New Roman" pitchFamily="18" charset="0"/>
                <a:ea typeface="Times New Roman" pitchFamily="18" charset="0"/>
                <a:cs typeface="Times New Roman" pitchFamily="18" charset="0"/>
              </a:rPr>
              <a:t>2.3. Жасөспірімдерге арналған түзету –дамыту техникалары</a:t>
            </a:r>
            <a:endParaRPr kumimoji="0" lang="ru-RU" b="0" i="0" u="none" strike="noStrike" cap="none" normalizeH="0" baseline="0" dirty="0" smtClean="0">
              <a:ln>
                <a:noFill/>
              </a:ln>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5940425" algn="r"/>
              </a:tabLst>
            </a:pPr>
            <a:r>
              <a:rPr kumimoji="0" lang="kk-KZ" b="0" i="0" u="none" strike="noStrike" cap="none" normalizeH="0" baseline="0" dirty="0" smtClean="0">
                <a:ln>
                  <a:noFill/>
                </a:ln>
                <a:effectLst/>
                <a:latin typeface="Times New Roman" pitchFamily="18" charset="0"/>
                <a:ea typeface="Times New Roman" pitchFamily="18" charset="0"/>
                <a:cs typeface="Times New Roman" pitchFamily="18" charset="0"/>
              </a:rPr>
              <a:t>ҚОРЫТЫНДЫ</a:t>
            </a:r>
            <a:endParaRPr kumimoji="0" lang="ru-RU" b="0" i="0" u="none" strike="noStrike" cap="none" normalizeH="0" baseline="0" dirty="0" smtClean="0">
              <a:ln>
                <a:noFill/>
              </a:ln>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5940425" algn="r"/>
              </a:tabLst>
            </a:pPr>
            <a:r>
              <a:rPr kumimoji="0" lang="kk-KZ" b="0" i="0" u="none" strike="noStrike" cap="none" normalizeH="0" baseline="0" dirty="0" smtClean="0">
                <a:ln>
                  <a:noFill/>
                </a:ln>
                <a:effectLst/>
                <a:latin typeface="Times New Roman" pitchFamily="18" charset="0"/>
                <a:ea typeface="Times New Roman" pitchFamily="18" charset="0"/>
                <a:cs typeface="Times New Roman" pitchFamily="18" charset="0"/>
              </a:rPr>
              <a:t>ҚОЛДАНЫЛҒАН ӘДЕБИЕТТЕР ТІЗІМІ</a:t>
            </a:r>
            <a:endParaRPr kumimoji="0" lang="kk-KZ" b="0" i="0" u="none" strike="noStrike" cap="none" normalizeH="0" baseline="0" dirty="0" smtClean="0">
              <a:ln>
                <a:noFill/>
              </a:ln>
              <a:effectLst/>
              <a:latin typeface="Times New Roman" pitchFamily="18" charset="0"/>
              <a:cs typeface="Times New Roman" pitchFamily="18" charset="0"/>
            </a:endParaRPr>
          </a:p>
        </p:txBody>
      </p:sp>
      <p:pic>
        <p:nvPicPr>
          <p:cNvPr id="4" name="Picture 4" descr="http://hkola40belozerskikh.umi.ru/images/cms/data/kukli-4743.gif"/>
          <p:cNvPicPr>
            <a:picLocks noChangeAspect="1" noChangeArrowheads="1" noCrop="1"/>
          </p:cNvPicPr>
          <p:nvPr/>
        </p:nvPicPr>
        <p:blipFill>
          <a:blip r:embed="rId3" cstate="print"/>
          <a:srcRect/>
          <a:stretch>
            <a:fillRect/>
          </a:stretch>
        </p:blipFill>
        <p:spPr bwMode="auto">
          <a:xfrm>
            <a:off x="7000892" y="4500570"/>
            <a:ext cx="1571636" cy="1762129"/>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Фон для презентации рваная бумага"/>
          <p:cNvPicPr>
            <a:picLocks noChangeAspect="1" noChangeArrowheads="1"/>
          </p:cNvPicPr>
          <p:nvPr/>
        </p:nvPicPr>
        <p:blipFill>
          <a:blip r:embed="rId2" cstate="print"/>
          <a:srcRect/>
          <a:stretch>
            <a:fillRect/>
          </a:stretch>
        </p:blipFill>
        <p:spPr bwMode="auto">
          <a:xfrm>
            <a:off x="0" y="0"/>
            <a:ext cx="9144000" cy="6858000"/>
          </a:xfrm>
          <a:prstGeom prst="rect">
            <a:avLst/>
          </a:prstGeom>
          <a:ln>
            <a:noFill/>
          </a:ln>
          <a:effectLst>
            <a:softEdge rad="112500"/>
          </a:effectLst>
        </p:spPr>
      </p:pic>
      <p:sp>
        <p:nvSpPr>
          <p:cNvPr id="4" name="Прямоугольник 3"/>
          <p:cNvSpPr/>
          <p:nvPr/>
        </p:nvSpPr>
        <p:spPr>
          <a:xfrm>
            <a:off x="1285852" y="1500174"/>
            <a:ext cx="6643734" cy="3416320"/>
          </a:xfrm>
          <a:prstGeom prst="rect">
            <a:avLst/>
          </a:prstGeom>
        </p:spPr>
        <p:txBody>
          <a:bodyPr wrap="square">
            <a:spAutoFit/>
          </a:bodyPr>
          <a:lstStyle/>
          <a:p>
            <a:pPr lvl="0" indent="180975" algn="just" fontAlgn="base">
              <a:spcBef>
                <a:spcPct val="0"/>
              </a:spcBef>
              <a:spcAft>
                <a:spcPct val="0"/>
              </a:spcAft>
            </a:pPr>
            <a:r>
              <a:rPr lang="kk-KZ" sz="2400" dirty="0" smtClean="0">
                <a:solidFill>
                  <a:srgbClr val="000000"/>
                </a:solidFill>
                <a:latin typeface="Times New Roman" pitchFamily="18" charset="0"/>
                <a:ea typeface="Times New Roman" pitchFamily="18" charset="0"/>
                <a:cs typeface="Times New Roman" pitchFamily="18" charset="0"/>
              </a:rPr>
              <a:t>Мамандық таңдау жасөспірім шақтағы ең маңызды шешімдердің бірі. </a:t>
            </a:r>
          </a:p>
          <a:p>
            <a:pPr lvl="0" indent="180975" algn="just" eaLnBrk="0" fontAlgn="base" hangingPunct="0">
              <a:spcBef>
                <a:spcPct val="0"/>
              </a:spcBef>
              <a:spcAft>
                <a:spcPct val="0"/>
              </a:spcAft>
            </a:pPr>
            <a:r>
              <a:rPr lang="kk-KZ" sz="2400" dirty="0" smtClean="0">
                <a:solidFill>
                  <a:srgbClr val="000000"/>
                </a:solidFill>
                <a:latin typeface="Times New Roman" pitchFamily="18" charset="0"/>
                <a:ea typeface="Times New Roman" pitchFamily="18" charset="0"/>
                <a:cs typeface="Times New Roman" pitchFamily="18" charset="0"/>
              </a:rPr>
              <a:t>Кейбір жастар мамандық таңдау ережесін білмегендіктен өзі қызықпайтын мамандықты таңдайды. Осыдан өз мамандығына қанағаттанбаушылық, реніш сезімдері болып, тіпті алдарына жоспар да құрғысы келмейді. Әрбір адам өзін-өзі дамыта алу үшін білім алып, сол біліміне сай мамандыққа машықтану </a:t>
            </a:r>
            <a:r>
              <a:rPr lang="kk-KZ" sz="2400" dirty="0" smtClean="0">
                <a:solidFill>
                  <a:srgbClr val="000000"/>
                </a:solidFill>
                <a:latin typeface="Times New Roman" pitchFamily="18" charset="0"/>
                <a:ea typeface="Times New Roman" pitchFamily="18" charset="0"/>
                <a:cs typeface="Times New Roman" pitchFamily="18" charset="0"/>
              </a:rPr>
              <a:t>керек</a:t>
            </a:r>
            <a:r>
              <a:rPr lang="ru-RU" sz="2400" dirty="0" smtClean="0">
                <a:latin typeface="Times New Roman" pitchFamily="18" charset="0"/>
                <a:cs typeface="Times New Roman" pitchFamily="18" charset="0"/>
              </a:rPr>
              <a:t>.</a:t>
            </a:r>
            <a:endParaRPr lang="ru-RU" sz="2400" dirty="0" smtClean="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Фон для презентации рваная бумага"/>
          <p:cNvPicPr>
            <a:picLocks noChangeAspect="1" noChangeArrowheads="1"/>
          </p:cNvPicPr>
          <p:nvPr/>
        </p:nvPicPr>
        <p:blipFill>
          <a:blip r:embed="rId2" cstate="print"/>
          <a:srcRect/>
          <a:stretch>
            <a:fillRect/>
          </a:stretch>
        </p:blipFill>
        <p:spPr bwMode="auto">
          <a:xfrm>
            <a:off x="0" y="0"/>
            <a:ext cx="9144000" cy="6858000"/>
          </a:xfrm>
          <a:prstGeom prst="rect">
            <a:avLst/>
          </a:prstGeom>
          <a:ln>
            <a:noFill/>
          </a:ln>
          <a:effectLst>
            <a:softEdge rad="112500"/>
          </a:effectLst>
        </p:spPr>
      </p:pic>
      <p:pic>
        <p:nvPicPr>
          <p:cNvPr id="17410" name="Picture 2" descr="http://www.volsu.ru/upload/medialibrary/f7e/78163947.jpg"/>
          <p:cNvPicPr>
            <a:picLocks noChangeAspect="1" noChangeArrowheads="1"/>
          </p:cNvPicPr>
          <p:nvPr/>
        </p:nvPicPr>
        <p:blipFill>
          <a:blip r:embed="rId3" cstate="print"/>
          <a:srcRect/>
          <a:stretch>
            <a:fillRect/>
          </a:stretch>
        </p:blipFill>
        <p:spPr bwMode="auto">
          <a:xfrm>
            <a:off x="785786" y="642918"/>
            <a:ext cx="7519825" cy="5143536"/>
          </a:xfrm>
          <a:prstGeom prst="rect">
            <a:avLst/>
          </a:prstGeom>
          <a:noFill/>
        </p:spPr>
      </p:pic>
      <p:pic>
        <p:nvPicPr>
          <p:cNvPr id="4" name="Picture 4" descr="http://hkola40belozerskikh.umi.ru/images/cms/data/kukli-4743.gif"/>
          <p:cNvPicPr>
            <a:picLocks noChangeAspect="1" noChangeArrowheads="1" noCrop="1"/>
          </p:cNvPicPr>
          <p:nvPr/>
        </p:nvPicPr>
        <p:blipFill>
          <a:blip r:embed="rId4" cstate="print"/>
          <a:srcRect/>
          <a:stretch>
            <a:fillRect/>
          </a:stretch>
        </p:blipFill>
        <p:spPr bwMode="auto">
          <a:xfrm>
            <a:off x="3786182" y="4000504"/>
            <a:ext cx="1000132" cy="2000264"/>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Фон для презентации рваная бумага"/>
          <p:cNvPicPr>
            <a:picLocks noChangeAspect="1" noChangeArrowheads="1"/>
          </p:cNvPicPr>
          <p:nvPr/>
        </p:nvPicPr>
        <p:blipFill>
          <a:blip r:embed="rId2" cstate="print"/>
          <a:srcRect/>
          <a:stretch>
            <a:fillRect/>
          </a:stretch>
        </p:blipFill>
        <p:spPr bwMode="auto">
          <a:xfrm>
            <a:off x="0" y="0"/>
            <a:ext cx="9144000" cy="6858000"/>
          </a:xfrm>
          <a:prstGeom prst="rect">
            <a:avLst/>
          </a:prstGeom>
          <a:ln>
            <a:noFill/>
          </a:ln>
          <a:effectLst>
            <a:softEdge rad="112500"/>
          </a:effectLst>
        </p:spPr>
      </p:pic>
      <p:sp>
        <p:nvSpPr>
          <p:cNvPr id="16385" name="Rectangle 1"/>
          <p:cNvSpPr>
            <a:spLocks noChangeArrowheads="1"/>
          </p:cNvSpPr>
          <p:nvPr/>
        </p:nvSpPr>
        <p:spPr bwMode="auto">
          <a:xfrm>
            <a:off x="928662" y="1399088"/>
            <a:ext cx="7286676"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just"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Мамандық</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 </a:t>
            </a:r>
            <a:r>
              <a:rPr kumimoji="0" lang="ru-RU" sz="24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бұл</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әрбір</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адамның</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сүйіп</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әрі</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қуана</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жасайтын</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ісі</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оның</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ертеңгі</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болашағы</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Әр</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адам</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мамадығын</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қарауы</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керек</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Себебі</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мамандық</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таңдау</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үлкен</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жауапкершілікті</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қажет</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етеді</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ru-RU"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Мамандық</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таңдауда</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ең</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бір</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мән</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беретін</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қасиет</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ол</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мінез</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құлық</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Адам</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баласы</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мамандық</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таңдауда</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сол</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мамандықтың</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мінезгеде</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сәйкес</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келуі</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міндетті</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деп</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ойлаймын</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Мінез</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таңдаған</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салаға</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үйлессе</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жұмыс</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бабында</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да</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үлкен</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жетістіктерге</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жетелейтіні</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анық</a:t>
            </a:r>
            <a:r>
              <a:rPr lang="kk-KZ" sz="2400" dirty="0" smtClean="0">
                <a:latin typeface="Times New Roman" pitchFamily="18" charset="0"/>
                <a:cs typeface="Times New Roman" pitchFamily="18" charset="0"/>
              </a:rPr>
              <a:t>.</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Фон для презентации рваная бумага"/>
          <p:cNvPicPr>
            <a:picLocks noChangeAspect="1" noChangeArrowheads="1"/>
          </p:cNvPicPr>
          <p:nvPr/>
        </p:nvPicPr>
        <p:blipFill>
          <a:blip r:embed="rId2" cstate="print"/>
          <a:srcRect/>
          <a:stretch>
            <a:fillRect/>
          </a:stretch>
        </p:blipFill>
        <p:spPr bwMode="auto">
          <a:xfrm>
            <a:off x="0" y="0"/>
            <a:ext cx="9144000" cy="6858000"/>
          </a:xfrm>
          <a:prstGeom prst="rect">
            <a:avLst/>
          </a:prstGeom>
          <a:ln>
            <a:noFill/>
          </a:ln>
          <a:effectLst>
            <a:softEdge rad="112500"/>
          </a:effectLst>
        </p:spPr>
      </p:pic>
      <p:sp>
        <p:nvSpPr>
          <p:cNvPr id="3" name="Прямоугольник 2"/>
          <p:cNvSpPr/>
          <p:nvPr/>
        </p:nvSpPr>
        <p:spPr>
          <a:xfrm>
            <a:off x="1142976" y="1000108"/>
            <a:ext cx="7143800" cy="4154984"/>
          </a:xfrm>
          <a:prstGeom prst="rect">
            <a:avLst/>
          </a:prstGeom>
        </p:spPr>
        <p:txBody>
          <a:bodyPr wrap="square">
            <a:spAutoFit/>
          </a:bodyPr>
          <a:lstStyle/>
          <a:p>
            <a:pPr indent="269875" algn="just"/>
            <a:r>
              <a:rPr lang="ru-RU" sz="2400" dirty="0" err="1" smtClean="0">
                <a:latin typeface="Times New Roman" pitchFamily="18" charset="0"/>
                <a:cs typeface="Times New Roman" pitchFamily="18" charset="0"/>
              </a:rPr>
              <a:t>Мамандық таңдау кей</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жағдайда баланың жанұялық жағдайына, денсаулығына байланысты</a:t>
            </a:r>
            <a:r>
              <a:rPr lang="ru-RU" sz="2400" dirty="0" smtClean="0">
                <a:latin typeface="Times New Roman" pitchFamily="18" charset="0"/>
                <a:cs typeface="Times New Roman" pitchFamily="18" charset="0"/>
              </a:rPr>
              <a:t> да </a:t>
            </a:r>
            <a:r>
              <a:rPr lang="ru-RU" sz="2400" dirty="0" err="1" smtClean="0">
                <a:latin typeface="Times New Roman" pitchFamily="18" charset="0"/>
                <a:cs typeface="Times New Roman" pitchFamily="18" charset="0"/>
              </a:rPr>
              <a:t>болады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Ата-аналар</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балаларының болашақ мамандығы жөнінде ертерек</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ойлағаны жөн.</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Ертерек</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ойланып</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белгілі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бір</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мамандыққа баланы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жастай</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баулыса</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ол</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баланың еңбекке көзқарасын қалыптастырып, бейімділігін</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арттырады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Егер</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ата-ана</a:t>
            </a:r>
            <a:r>
              <a:rPr lang="ru-RU" sz="2400" dirty="0" smtClean="0">
                <a:latin typeface="Times New Roman" pitchFamily="18" charset="0"/>
                <a:cs typeface="Times New Roman" pitchFamily="18" charset="0"/>
              </a:rPr>
              <a:t> мен </a:t>
            </a:r>
            <a:r>
              <a:rPr lang="ru-RU" sz="2400" dirty="0" err="1" smtClean="0">
                <a:latin typeface="Times New Roman" pitchFamily="18" charset="0"/>
                <a:cs typeface="Times New Roman" pitchFamily="18" charset="0"/>
              </a:rPr>
              <a:t>баланың және мұғалім</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тәрбиешінің оқушының болашақ мамандығы туралы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пікірлері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үйлессе</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онда</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мамандық таңдаушы қателеспеген болар</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еді</a:t>
            </a:r>
            <a:r>
              <a:rPr lang="ru-RU" sz="24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pic>
        <p:nvPicPr>
          <p:cNvPr id="4" name="Picture 2" descr="http://kargoo.gov.kz/files/blogs/1411807281287.JPG"/>
          <p:cNvPicPr>
            <a:picLocks noChangeAspect="1" noChangeArrowheads="1"/>
          </p:cNvPicPr>
          <p:nvPr/>
        </p:nvPicPr>
        <p:blipFill>
          <a:blip r:embed="rId3" cstate="print"/>
          <a:srcRect l="81250" t="70000" b="8333"/>
          <a:stretch>
            <a:fillRect/>
          </a:stretch>
        </p:blipFill>
        <p:spPr bwMode="auto">
          <a:xfrm>
            <a:off x="4857752" y="4929198"/>
            <a:ext cx="3571900" cy="1308358"/>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Фон для презентации рваная бумага"/>
          <p:cNvPicPr>
            <a:picLocks noChangeAspect="1" noChangeArrowheads="1"/>
          </p:cNvPicPr>
          <p:nvPr/>
        </p:nvPicPr>
        <p:blipFill>
          <a:blip r:embed="rId2" cstate="print"/>
          <a:srcRect/>
          <a:stretch>
            <a:fillRect/>
          </a:stretch>
        </p:blipFill>
        <p:spPr bwMode="auto">
          <a:xfrm>
            <a:off x="0" y="0"/>
            <a:ext cx="9144000" cy="6858000"/>
          </a:xfrm>
          <a:prstGeom prst="rect">
            <a:avLst/>
          </a:prstGeom>
          <a:ln>
            <a:noFill/>
          </a:ln>
          <a:effectLst>
            <a:softEdge rad="112500"/>
          </a:effectLst>
        </p:spPr>
      </p:pic>
      <p:sp>
        <p:nvSpPr>
          <p:cNvPr id="19459" name="Rectangle 3"/>
          <p:cNvSpPr>
            <a:spLocks noChangeArrowheads="1"/>
          </p:cNvSpPr>
          <p:nvPr/>
        </p:nvSpPr>
        <p:spPr bwMode="auto">
          <a:xfrm>
            <a:off x="714348" y="613270"/>
            <a:ext cx="7643866"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just" defTabSz="914400" rtl="0" eaLnBrk="1" fontAlgn="base" latinLnBrk="0" hangingPunct="1">
              <a:lnSpc>
                <a:spcPct val="100000"/>
              </a:lnSpc>
              <a:spcBef>
                <a:spcPct val="0"/>
              </a:spcBef>
              <a:spcAft>
                <a:spcPct val="0"/>
              </a:spcAft>
              <a:buClrTx/>
              <a:buSzTx/>
              <a:buFontTx/>
              <a:buNone/>
              <a:tabLst>
                <a:tab pos="457200" algn="l"/>
              </a:tabLst>
            </a:pPr>
            <a:r>
              <a:rPr kumimoji="0" lang="kk-KZ" sz="2400" b="0" i="0"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Мамандық таңдау-белгілі бір даярлықты қажет ететін іс-әрекет түрі, тіршілік көзі, дағды жүйесі және жасөспірімдік кезеңде қабылданатын жауапты шешімдердің біреуі. Осы арада мамандық таңдауға ықпал ететін негізгі 7 факторды ескере кеткен жөн.</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graphicFrame>
        <p:nvGraphicFramePr>
          <p:cNvPr id="5" name="Схема 4"/>
          <p:cNvGraphicFramePr/>
          <p:nvPr/>
        </p:nvGraphicFramePr>
        <p:xfrm>
          <a:off x="571472" y="2786058"/>
          <a:ext cx="7572428" cy="335758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9461" name="Picture 5" descr="https://inyazrf.ru/preview/original/pic/95015_anim_female_teacher.gif"/>
          <p:cNvPicPr>
            <a:picLocks noChangeAspect="1" noChangeArrowheads="1" noCrop="1"/>
          </p:cNvPicPr>
          <p:nvPr/>
        </p:nvPicPr>
        <p:blipFill>
          <a:blip r:embed="rId8" cstate="print"/>
          <a:srcRect/>
          <a:stretch>
            <a:fillRect/>
          </a:stretch>
        </p:blipFill>
        <p:spPr bwMode="auto">
          <a:xfrm>
            <a:off x="642910" y="4357694"/>
            <a:ext cx="965434" cy="1571636"/>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Фон для презентации рваная бумага"/>
          <p:cNvPicPr>
            <a:picLocks noChangeAspect="1" noChangeArrowheads="1"/>
          </p:cNvPicPr>
          <p:nvPr/>
        </p:nvPicPr>
        <p:blipFill>
          <a:blip r:embed="rId2" cstate="print"/>
          <a:srcRect/>
          <a:stretch>
            <a:fillRect/>
          </a:stretch>
        </p:blipFill>
        <p:spPr bwMode="auto">
          <a:xfrm>
            <a:off x="0" y="0"/>
            <a:ext cx="9144000" cy="6858000"/>
          </a:xfrm>
          <a:prstGeom prst="rect">
            <a:avLst/>
          </a:prstGeom>
          <a:ln>
            <a:noFill/>
          </a:ln>
          <a:effectLst>
            <a:softEdge rad="112500"/>
          </a:effectLst>
        </p:spPr>
      </p:pic>
      <p:sp>
        <p:nvSpPr>
          <p:cNvPr id="20481" name="Rectangle 1"/>
          <p:cNvSpPr>
            <a:spLocks noChangeArrowheads="1"/>
          </p:cNvSpPr>
          <p:nvPr/>
        </p:nvSpPr>
        <p:spPr bwMode="auto">
          <a:xfrm>
            <a:off x="1785918" y="601128"/>
            <a:ext cx="6500826"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just" defTabSz="914400" rtl="0" eaLnBrk="1" fontAlgn="base" latinLnBrk="0" hangingPunct="1">
              <a:lnSpc>
                <a:spcPct val="100000"/>
              </a:lnSpc>
              <a:spcBef>
                <a:spcPct val="0"/>
              </a:spcBef>
              <a:spcAft>
                <a:spcPct val="0"/>
              </a:spcAft>
              <a:buClrTx/>
              <a:buSzTx/>
              <a:buFontTx/>
              <a:buNone/>
              <a:tabLst>
                <a:tab pos="457200" algn="l"/>
              </a:tabLst>
            </a:pPr>
            <a:r>
              <a:rPr kumimoji="0" lang="ru-RU" sz="2400" b="1" i="0" u="none" strike="noStrike" cap="none" normalizeH="0" baseline="0" dirty="0" err="1" smtClean="0">
                <a:ln>
                  <a:noFill/>
                </a:ln>
                <a:solidFill>
                  <a:srgbClr val="222222"/>
                </a:solidFill>
                <a:effectLst/>
                <a:latin typeface="Times New Roman" pitchFamily="18" charset="0"/>
                <a:ea typeface="Times New Roman" pitchFamily="18" charset="0"/>
                <a:cs typeface="Times New Roman" pitchFamily="18" charset="0"/>
              </a:rPr>
              <a:t>Мамандық таңдаудың мынадай</a:t>
            </a:r>
            <a:r>
              <a:rPr kumimoji="0" lang="ru-RU" sz="2400" b="1" i="0"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 </a:t>
            </a:r>
            <a:r>
              <a:rPr kumimoji="0" lang="ru-RU" sz="2400" b="1" i="0" u="none" strike="noStrike" cap="none" normalizeH="0" baseline="0" dirty="0" err="1" smtClean="0">
                <a:ln>
                  <a:noFill/>
                </a:ln>
                <a:solidFill>
                  <a:srgbClr val="222222"/>
                </a:solidFill>
                <a:effectLst/>
                <a:latin typeface="Times New Roman" pitchFamily="18" charset="0"/>
                <a:ea typeface="Times New Roman" pitchFamily="18" charset="0"/>
                <a:cs typeface="Times New Roman" pitchFamily="18" charset="0"/>
              </a:rPr>
              <a:t>ережелерін</a:t>
            </a:r>
            <a:r>
              <a:rPr kumimoji="0" lang="ru-RU" sz="2400" b="1" i="0"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 </a:t>
            </a:r>
            <a:r>
              <a:rPr kumimoji="0" lang="ru-RU" sz="2400" b="1" i="0" u="none" strike="noStrike" cap="none" normalizeH="0" baseline="0" dirty="0" err="1" smtClean="0">
                <a:ln>
                  <a:noFill/>
                </a:ln>
                <a:solidFill>
                  <a:srgbClr val="222222"/>
                </a:solidFill>
                <a:effectLst/>
                <a:latin typeface="Times New Roman" pitchFamily="18" charset="0"/>
                <a:ea typeface="Times New Roman" pitchFamily="18" charset="0"/>
                <a:cs typeface="Times New Roman" pitchFamily="18" charset="0"/>
              </a:rPr>
              <a:t>есте</a:t>
            </a:r>
            <a:r>
              <a:rPr kumimoji="0" lang="ru-RU" sz="2400" b="1" i="0"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 </a:t>
            </a:r>
            <a:r>
              <a:rPr kumimoji="0" lang="ru-RU" sz="2400" b="1" i="0" u="none" strike="noStrike" cap="none" normalizeH="0" baseline="0" dirty="0" err="1" smtClean="0">
                <a:ln>
                  <a:noFill/>
                </a:ln>
                <a:solidFill>
                  <a:srgbClr val="222222"/>
                </a:solidFill>
                <a:effectLst/>
                <a:latin typeface="Times New Roman" pitchFamily="18" charset="0"/>
                <a:ea typeface="Times New Roman" pitchFamily="18" charset="0"/>
                <a:cs typeface="Times New Roman" pitchFamily="18" charset="0"/>
              </a:rPr>
              <a:t>сақтаған жөн:</a:t>
            </a:r>
            <a:endParaRPr kumimoji="0" lang="ru-RU" sz="2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80975" algn="just" defTabSz="914400" rtl="0" eaLnBrk="0" fontAlgn="base" latinLnBrk="0" hangingPunct="0">
              <a:lnSpc>
                <a:spcPct val="100000"/>
              </a:lnSpc>
              <a:spcBef>
                <a:spcPct val="0"/>
              </a:spcBef>
              <a:spcAft>
                <a:spcPct val="0"/>
              </a:spcAft>
              <a:buClrTx/>
              <a:buSzTx/>
              <a:buFontTx/>
              <a:buChar char="•"/>
              <a:tabLst>
                <a:tab pos="457200" algn="l"/>
              </a:tabLst>
            </a:pPr>
            <a:r>
              <a:rPr kumimoji="0" lang="ru-RU" sz="2400" b="0" i="0" u="none" strike="noStrike" cap="none" normalizeH="0" baseline="0" dirty="0" err="1" smtClean="0">
                <a:ln>
                  <a:noFill/>
                </a:ln>
                <a:solidFill>
                  <a:srgbClr val="222222"/>
                </a:solidFill>
                <a:effectLst/>
                <a:latin typeface="Times New Roman" pitchFamily="18" charset="0"/>
                <a:ea typeface="Times New Roman" pitchFamily="18" charset="0"/>
                <a:cs typeface="Times New Roman" pitchFamily="18" charset="0"/>
              </a:rPr>
              <a:t>Барынша</a:t>
            </a:r>
            <a:r>
              <a:rPr kumimoji="0" lang="ru-RU" sz="2400" b="0" i="0"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err="1" smtClean="0">
                <a:ln>
                  <a:noFill/>
                </a:ln>
                <a:solidFill>
                  <a:srgbClr val="222222"/>
                </a:solidFill>
                <a:effectLst/>
                <a:latin typeface="Times New Roman" pitchFamily="18" charset="0"/>
                <a:ea typeface="Times New Roman" pitchFamily="18" charset="0"/>
                <a:cs typeface="Times New Roman" pitchFamily="18" charset="0"/>
              </a:rPr>
              <a:t>көптеген мамандықтарды зерттеу</a:t>
            </a:r>
            <a:r>
              <a:rPr kumimoji="0" lang="ru-RU" sz="2400" b="0" i="0"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err="1" smtClean="0">
                <a:ln>
                  <a:noFill/>
                </a:ln>
                <a:solidFill>
                  <a:srgbClr val="222222"/>
                </a:solidFill>
                <a:effectLst/>
                <a:latin typeface="Times New Roman" pitchFamily="18" charset="0"/>
                <a:ea typeface="Times New Roman" pitchFamily="18" charset="0"/>
                <a:cs typeface="Times New Roman" pitchFamily="18" charset="0"/>
              </a:rPr>
              <a:t>керек</a:t>
            </a:r>
            <a:r>
              <a:rPr kumimoji="0" lang="ru-RU" sz="2400" b="0" i="0"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err="1" smtClean="0">
                <a:ln>
                  <a:noFill/>
                </a:ln>
                <a:solidFill>
                  <a:srgbClr val="222222"/>
                </a:solidFill>
                <a:effectLst/>
                <a:latin typeface="Times New Roman" pitchFamily="18" charset="0"/>
                <a:ea typeface="Times New Roman" pitchFamily="18" charset="0"/>
                <a:cs typeface="Times New Roman" pitchFamily="18" charset="0"/>
              </a:rPr>
              <a:t>және тірш</a:t>
            </a:r>
            <a:r>
              <a:rPr kumimoji="0" lang="kk-KZ" sz="2400" b="0" i="0"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і</a:t>
            </a:r>
            <a:r>
              <a:rPr kumimoji="0" lang="ru-RU" sz="2400" b="0" i="0" u="none" strike="noStrike" cap="none" normalizeH="0" baseline="0" dirty="0" err="1" smtClean="0">
                <a:ln>
                  <a:noFill/>
                </a:ln>
                <a:solidFill>
                  <a:srgbClr val="222222"/>
                </a:solidFill>
                <a:effectLst/>
                <a:latin typeface="Times New Roman" pitchFamily="18" charset="0"/>
                <a:ea typeface="Times New Roman" pitchFamily="18" charset="0"/>
                <a:cs typeface="Times New Roman" pitchFamily="18" charset="0"/>
              </a:rPr>
              <a:t>лік</a:t>
            </a:r>
            <a:r>
              <a:rPr kumimoji="0" lang="ru-RU" sz="2400" b="0" i="0"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err="1" smtClean="0">
                <a:ln>
                  <a:noFill/>
                </a:ln>
                <a:solidFill>
                  <a:srgbClr val="222222"/>
                </a:solidFill>
                <a:effectLst/>
                <a:latin typeface="Times New Roman" pitchFamily="18" charset="0"/>
                <a:ea typeface="Times New Roman" pitchFamily="18" charset="0"/>
                <a:cs typeface="Times New Roman" pitchFamily="18" charset="0"/>
              </a:rPr>
              <a:t>еткен</a:t>
            </a:r>
            <a:r>
              <a:rPr kumimoji="0" lang="ru-RU" sz="2400" b="0" i="0"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err="1" smtClean="0">
                <a:ln>
                  <a:noFill/>
                </a:ln>
                <a:solidFill>
                  <a:srgbClr val="222222"/>
                </a:solidFill>
                <a:effectLst/>
                <a:latin typeface="Times New Roman" pitchFamily="18" charset="0"/>
                <a:ea typeface="Times New Roman" pitchFamily="18" charset="0"/>
                <a:cs typeface="Times New Roman" pitchFamily="18" charset="0"/>
              </a:rPr>
              <a:t>аймақта қандай мамандықтар керектігін</a:t>
            </a:r>
            <a:r>
              <a:rPr kumimoji="0" lang="ru-RU" sz="2400" b="0" i="0"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err="1" smtClean="0">
                <a:ln>
                  <a:noFill/>
                </a:ln>
                <a:solidFill>
                  <a:srgbClr val="222222"/>
                </a:solidFill>
                <a:effectLst/>
                <a:latin typeface="Times New Roman" pitchFamily="18" charset="0"/>
                <a:ea typeface="Times New Roman" pitchFamily="18" charset="0"/>
                <a:cs typeface="Times New Roman" pitchFamily="18" charset="0"/>
              </a:rPr>
              <a:t>анықтау қажет;</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80975" algn="just" defTabSz="914400" rtl="0" eaLnBrk="0" fontAlgn="base" latinLnBrk="0" hangingPunct="0">
              <a:lnSpc>
                <a:spcPct val="100000"/>
              </a:lnSpc>
              <a:spcBef>
                <a:spcPct val="0"/>
              </a:spcBef>
              <a:spcAft>
                <a:spcPct val="0"/>
              </a:spcAft>
              <a:buClrTx/>
              <a:buSzTx/>
              <a:buFontTx/>
              <a:buChar char="•"/>
              <a:tabLst>
                <a:tab pos="457200" algn="l"/>
              </a:tabLst>
            </a:pPr>
            <a:r>
              <a:rPr kumimoji="0" lang="ru-RU" sz="2400" b="0" i="0" u="none" strike="noStrike" cap="none" normalizeH="0" baseline="0" dirty="0" err="1" smtClean="0">
                <a:ln>
                  <a:noFill/>
                </a:ln>
                <a:solidFill>
                  <a:srgbClr val="222222"/>
                </a:solidFill>
                <a:effectLst/>
                <a:latin typeface="Times New Roman" pitchFamily="18" charset="0"/>
                <a:ea typeface="Times New Roman" pitchFamily="18" charset="0"/>
                <a:cs typeface="Times New Roman" pitchFamily="18" charset="0"/>
              </a:rPr>
              <a:t>Өзін-өзі зерттеу</a:t>
            </a:r>
            <a:r>
              <a:rPr kumimoji="0" lang="ru-RU" sz="2400" b="0" i="0"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err="1" smtClean="0">
                <a:ln>
                  <a:noFill/>
                </a:ln>
                <a:solidFill>
                  <a:srgbClr val="222222"/>
                </a:solidFill>
                <a:effectLst/>
                <a:latin typeface="Times New Roman" pitchFamily="18" charset="0"/>
                <a:ea typeface="Times New Roman" pitchFamily="18" charset="0"/>
                <a:cs typeface="Times New Roman" pitchFamily="18" charset="0"/>
              </a:rPr>
              <a:t>маңызды (қызығулар, мінез</a:t>
            </a:r>
            <a:r>
              <a:rPr kumimoji="0" lang="ru-RU" sz="2400" b="0" i="0"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err="1" smtClean="0">
                <a:ln>
                  <a:noFill/>
                </a:ln>
                <a:solidFill>
                  <a:srgbClr val="222222"/>
                </a:solidFill>
                <a:effectLst/>
                <a:latin typeface="Times New Roman" pitchFamily="18" charset="0"/>
                <a:ea typeface="Times New Roman" pitchFamily="18" charset="0"/>
                <a:cs typeface="Times New Roman" pitchFamily="18" charset="0"/>
              </a:rPr>
              <a:t>ерекшеліктері</a:t>
            </a:r>
            <a:r>
              <a:rPr kumimoji="0" lang="ru-RU" sz="2400" b="0" i="0"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err="1" smtClean="0">
                <a:ln>
                  <a:noFill/>
                </a:ln>
                <a:solidFill>
                  <a:srgbClr val="222222"/>
                </a:solidFill>
                <a:effectLst/>
                <a:latin typeface="Times New Roman" pitchFamily="18" charset="0"/>
                <a:ea typeface="Times New Roman" pitchFamily="18" charset="0"/>
                <a:cs typeface="Times New Roman" pitchFamily="18" charset="0"/>
              </a:rPr>
              <a:t>бейімділіктер</a:t>
            </a:r>
            <a:r>
              <a:rPr kumimoji="0" lang="ru-RU" sz="2400" b="0" i="0"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err="1" smtClean="0">
                <a:ln>
                  <a:noFill/>
                </a:ln>
                <a:solidFill>
                  <a:srgbClr val="222222"/>
                </a:solidFill>
                <a:effectLst/>
                <a:latin typeface="Times New Roman" pitchFamily="18" charset="0"/>
                <a:ea typeface="Times New Roman" pitchFamily="18" charset="0"/>
                <a:cs typeface="Times New Roman" pitchFamily="18" charset="0"/>
              </a:rPr>
              <a:t>өзін-өзі бағалау, талаптану</a:t>
            </a:r>
            <a:r>
              <a:rPr kumimoji="0" lang="ru-RU" sz="2400" b="0" i="0"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err="1" smtClean="0">
                <a:ln>
                  <a:noFill/>
                </a:ln>
                <a:solidFill>
                  <a:srgbClr val="222222"/>
                </a:solidFill>
                <a:effectLst/>
                <a:latin typeface="Times New Roman" pitchFamily="18" charset="0"/>
                <a:ea typeface="Times New Roman" pitchFamily="18" charset="0"/>
                <a:cs typeface="Times New Roman" pitchFamily="18" charset="0"/>
              </a:rPr>
              <a:t>деңгейі</a:t>
            </a:r>
            <a:r>
              <a:rPr kumimoji="0" lang="ru-RU" sz="2400" b="0" i="0"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80975" algn="just" defTabSz="914400" rtl="0" eaLnBrk="0" fontAlgn="base" latinLnBrk="0" hangingPunct="0">
              <a:lnSpc>
                <a:spcPct val="100000"/>
              </a:lnSpc>
              <a:spcBef>
                <a:spcPct val="0"/>
              </a:spcBef>
              <a:spcAft>
                <a:spcPct val="0"/>
              </a:spcAft>
              <a:buClrTx/>
              <a:buSzTx/>
              <a:buFontTx/>
              <a:buChar char="•"/>
              <a:tabLst>
                <a:tab pos="457200" algn="l"/>
              </a:tabLst>
            </a:pPr>
            <a:r>
              <a:rPr kumimoji="0" lang="ru-RU" sz="2400" b="0" i="0" u="none" strike="noStrike" cap="none" normalizeH="0" baseline="0" dirty="0" err="1" smtClean="0">
                <a:ln>
                  <a:noFill/>
                </a:ln>
                <a:solidFill>
                  <a:srgbClr val="222222"/>
                </a:solidFill>
                <a:effectLst/>
                <a:latin typeface="Times New Roman" pitchFamily="18" charset="0"/>
                <a:ea typeface="Times New Roman" pitchFamily="18" charset="0"/>
                <a:cs typeface="Times New Roman" pitchFamily="18" charset="0"/>
              </a:rPr>
              <a:t>Өзіне ұнамды және ыңғайлы мамандықты таңдауы тиіс</a:t>
            </a:r>
            <a:r>
              <a:rPr kumimoji="0" lang="ru-RU" sz="2400" b="0" i="0"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80975" algn="just" defTabSz="914400" rtl="0" eaLnBrk="0" fontAlgn="base" latinLnBrk="0" hangingPunct="0">
              <a:lnSpc>
                <a:spcPct val="100000"/>
              </a:lnSpc>
              <a:spcBef>
                <a:spcPct val="0"/>
              </a:spcBef>
              <a:spcAft>
                <a:spcPct val="0"/>
              </a:spcAft>
              <a:buClrTx/>
              <a:buSzTx/>
              <a:buFontTx/>
              <a:buChar char="•"/>
              <a:tabLst>
                <a:tab pos="457200" algn="l"/>
              </a:tabLst>
            </a:pPr>
            <a:r>
              <a:rPr kumimoji="0" lang="ru-RU" sz="2400" b="0" i="0" u="none" strike="noStrike" cap="none" normalizeH="0" baseline="0" dirty="0" err="1" smtClean="0">
                <a:ln>
                  <a:noFill/>
                </a:ln>
                <a:solidFill>
                  <a:srgbClr val="222222"/>
                </a:solidFill>
                <a:effectLst/>
                <a:latin typeface="Times New Roman" pitchFamily="18" charset="0"/>
                <a:ea typeface="Times New Roman" pitchFamily="18" charset="0"/>
                <a:cs typeface="Times New Roman" pitchFamily="18" charset="0"/>
              </a:rPr>
              <a:t>Таңдаған мамандықты зерттеу</a:t>
            </a:r>
            <a:r>
              <a:rPr kumimoji="0" lang="ru-RU" sz="2400" b="0" i="0"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80975" algn="just" defTabSz="914400" rtl="0" eaLnBrk="0" fontAlgn="base" latinLnBrk="0" hangingPunct="0">
              <a:lnSpc>
                <a:spcPct val="100000"/>
              </a:lnSpc>
              <a:spcBef>
                <a:spcPct val="0"/>
              </a:spcBef>
              <a:spcAft>
                <a:spcPct val="0"/>
              </a:spcAft>
              <a:buClrTx/>
              <a:buSzTx/>
              <a:buFontTx/>
              <a:buChar char="•"/>
              <a:tabLst>
                <a:tab pos="457200" algn="l"/>
              </a:tabLst>
            </a:pPr>
            <a:r>
              <a:rPr kumimoji="0" lang="ru-RU" sz="2400" b="0" i="0" u="none" strike="noStrike" cap="none" normalizeH="0" baseline="0" dirty="0" err="1" smtClean="0">
                <a:ln>
                  <a:noFill/>
                </a:ln>
                <a:solidFill>
                  <a:srgbClr val="222222"/>
                </a:solidFill>
                <a:effectLst/>
                <a:latin typeface="Times New Roman" pitchFamily="18" charset="0"/>
                <a:ea typeface="Times New Roman" pitchFamily="18" charset="0"/>
                <a:cs typeface="Times New Roman" pitchFamily="18" charset="0"/>
              </a:rPr>
              <a:t>Таңдаған мамандық бойынша</a:t>
            </a:r>
            <a:r>
              <a:rPr kumimoji="0" lang="ru-RU" sz="2400" b="0" i="0"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err="1" smtClean="0">
                <a:ln>
                  <a:noFill/>
                </a:ln>
                <a:solidFill>
                  <a:srgbClr val="222222"/>
                </a:solidFill>
                <a:effectLst/>
                <a:latin typeface="Times New Roman" pitchFamily="18" charset="0"/>
                <a:ea typeface="Times New Roman" pitchFamily="18" charset="0"/>
                <a:cs typeface="Times New Roman" pitchFamily="18" charset="0"/>
              </a:rPr>
              <a:t>өз күшін байқап көру;</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20483" name="Picture 3" descr="http://kostousowanina.narod.ru/olderfiles/1/knigi-174.gif"/>
          <p:cNvPicPr>
            <a:picLocks noChangeAspect="1" noChangeArrowheads="1" noCrop="1"/>
          </p:cNvPicPr>
          <p:nvPr/>
        </p:nvPicPr>
        <p:blipFill>
          <a:blip r:embed="rId3" cstate="print"/>
          <a:srcRect/>
          <a:stretch>
            <a:fillRect/>
          </a:stretch>
        </p:blipFill>
        <p:spPr bwMode="auto">
          <a:xfrm>
            <a:off x="357158" y="857232"/>
            <a:ext cx="1071570" cy="4500594"/>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Фон для презентации рваная бумага"/>
          <p:cNvPicPr>
            <a:picLocks noChangeAspect="1" noChangeArrowheads="1"/>
          </p:cNvPicPr>
          <p:nvPr/>
        </p:nvPicPr>
        <p:blipFill>
          <a:blip r:embed="rId2" cstate="print"/>
          <a:srcRect/>
          <a:stretch>
            <a:fillRect/>
          </a:stretch>
        </p:blipFill>
        <p:spPr bwMode="auto">
          <a:xfrm>
            <a:off x="0" y="0"/>
            <a:ext cx="9144000" cy="6858000"/>
          </a:xfrm>
          <a:prstGeom prst="rect">
            <a:avLst/>
          </a:prstGeom>
          <a:ln>
            <a:noFill/>
          </a:ln>
          <a:effectLst>
            <a:softEdge rad="112500"/>
          </a:effectLst>
        </p:spPr>
      </p:pic>
      <p:sp>
        <p:nvSpPr>
          <p:cNvPr id="21505" name="Rectangle 1"/>
          <p:cNvSpPr>
            <a:spLocks noChangeArrowheads="1"/>
          </p:cNvSpPr>
          <p:nvPr/>
        </p:nvSpPr>
        <p:spPr bwMode="auto">
          <a:xfrm>
            <a:off x="928662" y="857232"/>
            <a:ext cx="7286676"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just" defTabSz="914400" rtl="0" eaLnBrk="1" fontAlgn="base" latinLnBrk="0" hangingPunct="1">
              <a:lnSpc>
                <a:spcPct val="100000"/>
              </a:lnSpc>
              <a:spcBef>
                <a:spcPct val="0"/>
              </a:spcBef>
              <a:spcAft>
                <a:spcPct val="0"/>
              </a:spcAft>
              <a:buClrTx/>
              <a:buSzTx/>
              <a:buFontTx/>
              <a:buNone/>
              <a:tabLst/>
            </a:pPr>
            <a:r>
              <a:rPr kumimoji="0" lang="kk-KZ" sz="2400" b="0" i="0" u="none" strike="noStrike" cap="none" normalizeH="0" baseline="0" dirty="0" smtClean="0">
                <a:ln>
                  <a:noFill/>
                </a:ln>
                <a:effectLst/>
                <a:latin typeface="Times New Roman" pitchFamily="18" charset="0"/>
                <a:ea typeface="Times New Roman" pitchFamily="18" charset="0"/>
                <a:cs typeface="Times New Roman" pitchFamily="18" charset="0"/>
              </a:rPr>
              <a:t>Мамандық таңдау мотивтерін анықтауға арналған көптеген әдістемелер бар. Оларды қолданып зерттеу жүргізу нәтижесінде балалардың мектеп бітіру шағында мотивациялық сферасы өте нашар көрініс беретіндігі анықталған. Бұл жағдай мектеп түлектерінің қалаулары анықталмастан, болашақ өмір жолын анықтауға өздері үлес қосуға шамасы келмейтіндігін көрсетіп отыр.</a:t>
            </a:r>
            <a:endParaRPr kumimoji="0" lang="ru-RU" sz="2400" b="0" i="0" u="none" strike="noStrike" cap="none" normalizeH="0" baseline="0" dirty="0" smtClean="0">
              <a:ln>
                <a:noFill/>
              </a:ln>
              <a:effectLst/>
              <a:latin typeface="Times New Roman" pitchFamily="18" charset="0"/>
              <a:cs typeface="Times New Roman" pitchFamily="18"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kk-KZ" sz="2400" b="0" i="0" u="none" strike="noStrike" cap="none" normalizeH="0" baseline="0" dirty="0" smtClean="0">
                <a:ln>
                  <a:noFill/>
                </a:ln>
                <a:effectLst/>
                <a:latin typeface="Times New Roman" pitchFamily="18" charset="0"/>
                <a:ea typeface="Times New Roman" pitchFamily="18" charset="0"/>
                <a:cs typeface="Times New Roman" pitchFamily="18" charset="0"/>
              </a:rPr>
              <a:t>Жеке адамның басқа психикалық қасиеттері де өзара тығыз байланыста болады. Осы байланыстылықты былайша көрсетуге болады:</a:t>
            </a:r>
            <a:endParaRPr kumimoji="0" lang="ru-RU" sz="2400" b="0" i="0" u="none" strike="noStrike" cap="none" normalizeH="0" baseline="0" dirty="0" smtClean="0">
              <a:ln>
                <a:noFill/>
              </a:ln>
              <a:effectLst/>
              <a:latin typeface="Times New Roman" pitchFamily="18" charset="0"/>
              <a:cs typeface="Times New Roman" pitchFamily="18"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kk-KZ" sz="2400" b="0" i="0" u="none" strike="noStrike" cap="none" normalizeH="0" baseline="0" dirty="0" smtClean="0">
                <a:ln>
                  <a:noFill/>
                </a:ln>
                <a:effectLst/>
                <a:latin typeface="Times New Roman" pitchFamily="18" charset="0"/>
                <a:ea typeface="Times New Roman" pitchFamily="18" charset="0"/>
                <a:cs typeface="Times New Roman" pitchFamily="18" charset="0"/>
              </a:rPr>
              <a:t>қажеттіліктер - қызығушылықтар - объективті </a:t>
            </a:r>
            <a:endParaRPr kumimoji="0" lang="ru-RU" sz="2400" b="0" i="0" u="none" strike="noStrike" cap="none" normalizeH="0" baseline="0" dirty="0" smtClean="0">
              <a:ln>
                <a:noFill/>
              </a:ln>
              <a:effectLst/>
              <a:latin typeface="Times New Roman" pitchFamily="18" charset="0"/>
              <a:cs typeface="Times New Roman" pitchFamily="18"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kk-KZ" sz="2400" b="0" i="0" u="none" strike="noStrike" cap="none" normalizeH="0" baseline="0" dirty="0" smtClean="0">
                <a:ln>
                  <a:noFill/>
                </a:ln>
                <a:effectLst/>
                <a:latin typeface="Times New Roman" pitchFamily="18" charset="0"/>
                <a:ea typeface="Times New Roman" pitchFamily="18" charset="0"/>
                <a:cs typeface="Times New Roman" pitchFamily="18" charset="0"/>
              </a:rPr>
              <a:t>құндылықтар - мотивтер - мақсат - таңдау.</a:t>
            </a:r>
            <a:endParaRPr kumimoji="0" lang="kk-KZ" sz="2400" b="0" i="0" u="none" strike="noStrike" cap="none" normalizeH="0" baseline="0" dirty="0" smtClean="0">
              <a:ln>
                <a:noFill/>
              </a:ln>
              <a:effectLst/>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TotalTime>
  <Words>684</Words>
  <Application>Microsoft Office PowerPoint</Application>
  <PresentationFormat>Экран (4:3)</PresentationFormat>
  <Paragraphs>46</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Admin</cp:lastModifiedBy>
  <cp:revision>5</cp:revision>
  <dcterms:created xsi:type="dcterms:W3CDTF">2016-11-28T19:20:46Z</dcterms:created>
  <dcterms:modified xsi:type="dcterms:W3CDTF">2016-11-28T20:10:22Z</dcterms:modified>
</cp:coreProperties>
</file>